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 id="2147483657"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83274D-966C-4B2D-9267-3ECCCD0AC313}">
  <a:tblStyle styleId="{F083274D-966C-4B2D-9267-3ECCCD0AC3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71B774-4792-41A9-B44C-31B067D81C9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c7e02b78d_0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c7e02b78d_0_6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All examples so far illustrate interactions between pairs of features. The interaction between FireControl and FloodCon- trol is a 2-way interaction or first-order interaction. An interaction that occurs when three features are selected, but not for feature selections of pairs of these features, is called a 3-way interaction or second-order interaction. we can illustrate the possible interactions between the three features A, B, and C by overlapping circles. Three features can give rise to three 2-way interactions and one 3-way interactions (intersections between circles). This can extend into even higher numbers of features. If n features interact, but none of their strict subsets, this is called an n-way interaction.</a:t>
            </a:r>
            <a:endParaRPr/>
          </a:p>
        </p:txBody>
      </p:sp>
      <p:sp>
        <p:nvSpPr>
          <p:cNvPr id="157" name="Google Shape;157;g9c7e02b78d_0_6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c7e02b78d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c7e02b78d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Higher-order interactions are hard to illustrate in small examples since they emerge from the complex combinations of features. Here, we have a small but dense code example of a Stack to illustrate a case where three features interact. In this example, variability is encoded using preprocessor directives. The code that coordinates the features of Stack is implemented in the form of nested preprocessor directives. We have three features Locking, Logging and Undo. There is code that belongs to the individual features, and code that belongs to combinations of features, which you can see in the nested #ifdef directives (the code is only included if multiple features are selected). </a:t>
            </a:r>
            <a:r>
              <a:rPr lang="sv-SE">
                <a:solidFill>
                  <a:srgbClr val="4F4F4F"/>
                </a:solidFill>
              </a:rPr>
              <a:t>In this code, we have 3 2-way interactions and 1 3-way interaction. </a:t>
            </a:r>
            <a:r>
              <a:rPr b="1" lang="sv-SE"/>
              <a:t>Note particularly</a:t>
            </a:r>
            <a:r>
              <a:rPr lang="sv-SE"/>
              <a:t> Line 29, which is only included if and only if all three features are selected. If this line caused a failure (for example, threw a null-pointer exception), the failure would occur only in products with all three features, but not in products that select only strict subsets of these features. </a:t>
            </a:r>
            <a:r>
              <a:rPr b="1" lang="sv-SE"/>
              <a:t>Evidence indicates</a:t>
            </a:r>
            <a:r>
              <a:rPr lang="sv-SE"/>
              <a:t> that (a) higher-order interactions occur in practice, but also that (b) higher-order interactions are rare compared to interactions between pairs of features; most failures are related to individual features or interactions between two features. </a:t>
            </a:r>
            <a:r>
              <a:rPr b="1" lang="sv-SE"/>
              <a:t>This suggests</a:t>
            </a:r>
            <a:r>
              <a:rPr lang="sv-SE"/>
              <a:t> concentrating testing effort on detecting 2-way feature interactions by analyzing mostly pairs of features, but it is worth keeping an eye on all levels.</a:t>
            </a:r>
            <a:endParaRPr/>
          </a:p>
        </p:txBody>
      </p:sp>
      <p:sp>
        <p:nvSpPr>
          <p:cNvPr id="166" name="Google Shape;166;g9c7e02b78d_0_6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cb6de1a0b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cb6de1a0b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specifications.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179" name="Google Shape;179;gecb6de1a0b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cb6de1a0b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cb6de1a0b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187" name="Google Shape;187;gecb6de1a0b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cb6de1a0b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cb6de1a0b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r>
              <a:rPr b="1" lang="sv-SE"/>
              <a:t>For an independently testable function</a:t>
            </a:r>
            <a:r>
              <a:rPr lang="sv-SE"/>
              <a:t>,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a:t>
            </a:r>
            <a:r>
              <a:rPr b="1" lang="sv-SE"/>
              <a:t>Three types of constraints</a:t>
            </a:r>
            <a:r>
              <a:rPr lang="sv-SE"/>
              <a:t>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 generate, and (</a:t>
            </a:r>
            <a:r>
              <a:rPr lang="sv-SE"/>
              <a:t>last point</a:t>
            </a:r>
            <a:r>
              <a:rPr lang="sv-SE">
                <a:solidFill>
                  <a:schemeClr val="dk1"/>
                </a:solidFill>
              </a:rPr>
              <a:t>). This lets you determine the number of cases that you’ll need to create before spending human effort creating them. That’s a powerful concept - if you end up with too many test cases that need to be formed, you can apply more constraints until you get a reasonably sized test suite. This is obviously a better apporach than building a bunch of tests and then realizing that you’re out of time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cb6de1a0b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cb6de1a0b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cb6de1a0b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cb6de1a0b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discuss an example. (1-2) Our independently testible function is checkConfiguration, which takes in a computer model and the set of options we chose and returns a yes or no - was it a valid configuration of that model or not? </a:t>
            </a:r>
            <a:endParaRPr/>
          </a:p>
          <a:p>
            <a:pPr indent="0" lvl="0" marL="0" rtl="0" algn="l">
              <a:lnSpc>
                <a:spcPct val="115000"/>
              </a:lnSpc>
              <a:spcBef>
                <a:spcPts val="0"/>
              </a:spcBef>
              <a:spcAft>
                <a:spcPts val="0"/>
              </a:spcAft>
              <a:buNone/>
            </a:pPr>
            <a:r>
              <a:rPr lang="sv-SE"/>
              <a:t>What are the actual parameters? (discuss) </a:t>
            </a:r>
            <a:r>
              <a:rPr lang="sv-SE">
                <a:solidFill>
                  <a:schemeClr val="dk1"/>
                </a:solidFill>
              </a:rPr>
              <a:t>Not just model and</a:t>
            </a:r>
            <a:r>
              <a:rPr lang="sv-SE"/>
              <a:t> configuration</a:t>
            </a:r>
            <a:r>
              <a:rPr lang="sv-SE">
                <a:solidFill>
                  <a:schemeClr val="dk1"/>
                </a:solidFill>
              </a:rPr>
              <a:t>. We also need some information on what defines a valid configuration - there might be a database of models and components that lists the options available. Even though that isn’t a direct input to the function, it’s something we need to consider as well. It’s required for the code to function and its contents impact execution. Ok, then, what can we and what do we </a:t>
            </a:r>
            <a:r>
              <a:rPr lang="sv-SE"/>
              <a:t>actually need to control when we are testing this. What are our choices? We can turn to the requirements specifications or user stories or manuals - any other information we might have lying around that can tell us.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cb6de1a0b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cb6de1a0b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r>
              <a:rPr lang="sv-SE"/>
              <a:t>. So, this gives us more information. </a:t>
            </a:r>
            <a:r>
              <a:rPr lang="sv-SE">
                <a:solidFill>
                  <a:schemeClr val="dk1"/>
                </a:solidFill>
              </a:rPr>
              <a:t>What defines a model - </a:t>
            </a:r>
            <a:r>
              <a:rPr lang="sv-SE"/>
              <a:t>what choices do we make when we test</a:t>
            </a:r>
            <a:r>
              <a:rPr lang="sv-SE">
                <a:solidFill>
                  <a:schemeClr val="dk1"/>
                </a:solidFill>
              </a:rPr>
              <a:t>? What c</a:t>
            </a:r>
            <a:r>
              <a:rPr lang="sv-SE"/>
              <a:t>an we control when we test? (discuss)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(id, num req slots, num optional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think about how model influences the components - number of slots, what form are those slots, and are the selected components compatible with those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(does the</a:t>
            </a:r>
            <a:r>
              <a:rPr lang="sv-SE"/>
              <a:t> configuration </a:t>
            </a:r>
            <a:r>
              <a:rPr lang="sv-SE">
                <a:solidFill>
                  <a:schemeClr val="dk1"/>
                </a:solidFill>
              </a:rPr>
              <a:t>correspond to the model </a:t>
            </a:r>
            <a:r>
              <a:rPr lang="sv-SE"/>
              <a:t>(right number of required and optional slots)</a:t>
            </a:r>
            <a:r>
              <a:rPr lang="sv-SE">
                <a:solidFill>
                  <a:schemeClr val="dk1"/>
                </a:solidFill>
              </a:rPr>
              <a:t>?, </a:t>
            </a:r>
            <a:r>
              <a:rPr lang="sv-SE"/>
              <a:t>how many r</a:t>
            </a:r>
            <a:r>
              <a:rPr lang="sv-SE">
                <a:solidFill>
                  <a:schemeClr val="dk1"/>
                </a:solidFill>
              </a:rPr>
              <a:t>equired </a:t>
            </a:r>
            <a:r>
              <a:rPr lang="sv-SE"/>
              <a:t>slots have</a:t>
            </a:r>
            <a:r>
              <a:rPr lang="sv-SE">
                <a:solidFill>
                  <a:schemeClr val="dk1"/>
                </a:solidFill>
              </a:rPr>
              <a:t> non-empty selections</a:t>
            </a:r>
            <a:r>
              <a:rPr lang="sv-SE"/>
              <a:t>? how many </a:t>
            </a:r>
            <a:r>
              <a:rPr lang="sv-SE">
                <a:solidFill>
                  <a:schemeClr val="dk1"/>
                </a:solidFill>
              </a:rPr>
              <a:t>optional </a:t>
            </a:r>
            <a:r>
              <a:rPr lang="sv-SE"/>
              <a:t>slots have</a:t>
            </a:r>
            <a:r>
              <a:rPr lang="sv-SE">
                <a:solidFill>
                  <a:schemeClr val="dk1"/>
                </a:solidFill>
              </a:rPr>
              <a:t> non-empty selections</a:t>
            </a:r>
            <a:r>
              <a:rPr lang="sv-SE"/>
              <a:t>? </a:t>
            </a:r>
            <a:r>
              <a:rPr lang="sv-SE">
                <a:solidFill>
                  <a:schemeClr val="dk1"/>
                </a:solidFill>
              </a:rPr>
              <a:t> what components have you selected for the required slots, what components have you selected for the optional slots? are they ok?)</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cb6de1a0b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cb6de1a0b_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sv-SE">
                <a:solidFill>
                  <a:schemeClr val="dk1"/>
                </a:solidFill>
              </a:rPr>
              <a:t>for now, keep product database simple</a:t>
            </a:r>
            <a:r>
              <a:rPr lang="sv-SE"/>
              <a:t>. This looks like a lot, but it is important to look at all of the factors we control when we test that can lead to different outcomes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cb6de1a0b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cb6de1a0b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cb6de1a0b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cb6de1a0b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cb6de1a0b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cb6de1a0b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(walk through)</a:t>
            </a:r>
            <a:endParaRPr>
              <a:solidFill>
                <a:schemeClr val="dk1"/>
              </a:solidFill>
            </a:endParaRPr>
          </a:p>
          <a:p>
            <a:pPr indent="0" lvl="0" marL="0" rtl="0" algn="l">
              <a:lnSpc>
                <a:spcPct val="115000"/>
              </a:lnSpc>
              <a:spcBef>
                <a:spcPts val="0"/>
              </a:spcBef>
              <a:spcAft>
                <a:spcPts val="0"/>
              </a:spcAft>
              <a:buNone/>
            </a:pPr>
            <a:r>
              <a:rPr lang="sv-SE">
                <a:solidFill>
                  <a:schemeClr val="dk1"/>
                </a:solidFill>
              </a:rPr>
              <a:t>NOT ALL POSSIBLE VALUES, think - it’s easy to capture the normal, everyday behavior, but think about what can go wrong and make sure you test that when you</a:t>
            </a:r>
            <a:r>
              <a:rPr lang="sv-SE"/>
              <a:t> identify the representative values</a:t>
            </a:r>
            <a:r>
              <a:rPr lang="sv-SE">
                <a:solidFill>
                  <a:schemeClr val="dk1"/>
                </a:solidFill>
              </a:rPr>
              <a:t>. Make sure you really capture the essence of the f</a:t>
            </a:r>
            <a:r>
              <a:rPr lang="sv-SE"/>
              <a:t>unction you are testing</a:t>
            </a:r>
            <a:r>
              <a:rPr lang="sv-SE">
                <a:solidFill>
                  <a:schemeClr val="dk1"/>
                </a:solidFill>
              </a:rPr>
              <a:t>. Think of all the </a:t>
            </a:r>
            <a:r>
              <a:rPr lang="sv-SE"/>
              <a:t>ways it can break</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cb6de1a0b_0_2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cb6de1a0b_0_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cb6de1a0b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cb6de1a0b_0_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4F4F4F"/>
                </a:solidFill>
              </a:rPr>
              <a:t>(go over)</a:t>
            </a:r>
            <a:endParaRPr>
              <a:solidFill>
                <a:srgbClr val="4F4F4F"/>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For example, it isn’t reasonable to have a test with a valid model from the database where the database has no entries. So, we can eliminate some of these pairings.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cb6de1a0b_0_2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cb6de1a0b_0_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cb6de1a0b_0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cb6de1a0b_0_3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cb6de1a0b_0_3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cb6de1a0b_0_3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(1^7 is seven choices with one value)</a:t>
            </a:r>
            <a:endParaRPr/>
          </a:p>
          <a:p>
            <a:pPr indent="0" lvl="0" marL="0" rtl="0" algn="l">
              <a:lnSpc>
                <a:spcPct val="115000"/>
              </a:lnSpc>
              <a:spcBef>
                <a:spcPts val="0"/>
              </a:spcBef>
              <a:spcAft>
                <a:spcPts val="0"/>
              </a:spcAft>
              <a:buNone/>
            </a:pPr>
            <a:r>
              <a:rPr lang="sv-SE"/>
              <a:t>let’s walk through these </a:t>
            </a:r>
            <a:r>
              <a:rPr lang="sv-SE">
                <a:solidFill>
                  <a:srgbClr val="4F4F4F"/>
                </a:solidFill>
              </a:rPr>
              <a:t>We start with 218700 test specifications. Let’s work this down some by adding these constraints. </a:t>
            </a:r>
            <a:endParaRPr>
              <a:solidFill>
                <a:srgbClr val="4F4F4F"/>
              </a:solidFill>
            </a:endParaRPr>
          </a:p>
          <a:p>
            <a:pPr indent="0" lvl="0" marL="0" rtl="0" algn="l">
              <a:lnSpc>
                <a:spcPct val="115000"/>
              </a:lnSpc>
              <a:spcBef>
                <a:spcPts val="0"/>
              </a:spcBef>
              <a:spcAft>
                <a:spcPts val="0"/>
              </a:spcAft>
              <a:buNone/>
            </a:pPr>
            <a:r>
              <a:rPr b="1" lang="sv-SE">
                <a:solidFill>
                  <a:srgbClr val="4F4F4F"/>
                </a:solidFill>
              </a:rPr>
              <a:t>(click 1) </a:t>
            </a:r>
            <a:r>
              <a:rPr lang="sv-SE"/>
              <a:t>So, the label error means that this is a value that only needs to be tried once when combined with the other non-error values of other choices. No matter the combination, if you have this value for this choice set, you get an error - so that right off the bat wipes out a lot of combinations. (walk through these). From 218700, we get down to 10376 test specifications. Huge impact right there. This still leaves a large number of test specifications to try, so let’s see if we can get this down further. Some combinations might not be erroneous, but might only be useful or valid in combination with certain other choices. For example, if the number of required components is 0 or 1, it makes no sense to check if some required slots are empty.  </a:t>
            </a:r>
            <a:endParaRPr/>
          </a:p>
          <a:p>
            <a:pPr indent="0" lvl="0" marL="0" rtl="0" algn="l">
              <a:lnSpc>
                <a:spcPct val="115000"/>
              </a:lnSpc>
              <a:spcBef>
                <a:spcPts val="0"/>
              </a:spcBef>
              <a:spcAft>
                <a:spcPts val="0"/>
              </a:spcAft>
              <a:buNone/>
            </a:pPr>
            <a:r>
              <a:rPr b="1" lang="sv-SE">
                <a:solidFill>
                  <a:srgbClr val="4F4F4F"/>
                </a:solidFill>
              </a:rPr>
              <a:t>(click 2)</a:t>
            </a:r>
            <a:r>
              <a:rPr lang="sv-SE">
                <a:solidFill>
                  <a:srgbClr val="4F4F4F"/>
                </a:solidFill>
              </a:rPr>
              <a:t> Then, the single constraint acts like the error constraint. This is a situation that isn’t meant to be an error case, it should work, but it might be a boundary condition or a rare value where something odd could happen, so we try it once and don’t worry about it hte rest of the time. These single constraints take us from 10376 test specifications to 662! That’s much more resonable. </a:t>
            </a:r>
            <a:endParaRPr>
              <a:solidFill>
                <a:srgbClr val="4F4F4F"/>
              </a:solidFill>
            </a:endParaRPr>
          </a:p>
          <a:p>
            <a:pPr indent="0" lvl="0" marL="0" rtl="0" algn="l">
              <a:lnSpc>
                <a:spcPct val="115000"/>
              </a:lnSpc>
              <a:spcBef>
                <a:spcPts val="0"/>
              </a:spcBef>
              <a:spcAft>
                <a:spcPts val="0"/>
              </a:spcAft>
              <a:buNone/>
            </a:pPr>
            <a:r>
              <a:rPr b="1" lang="sv-SE">
                <a:solidFill>
                  <a:srgbClr val="4F4F4F"/>
                </a:solidFill>
              </a:rPr>
              <a:t>(</a:t>
            </a:r>
            <a:r>
              <a:rPr b="1" lang="sv-SE"/>
              <a:t>clikc 3)</a:t>
            </a:r>
            <a:r>
              <a:rPr lang="sv-SE"/>
              <a:t>So, that’s where properties and if-constraints come in. The property identifies a constraint. In this case, RSMANY indicates that there is more than one required slots. Similarly, we can mark properties on the number of optional slots. OSMANY means that we have more than one optional slot. Now, we look at situations where this matters. It matters for this “some required or optional slots” are empty. Using this value for this choice only makes sense if the property is true. Otherwiser, it is pointless. These properties remove invalid combinations. So, this reduces us from 662 specifications to 464 test specifications. This is still quite a few, but much better than 218000. where we started. We can add more constraints if we want. OR, our next technique, combinatorial interaction testing, is designed to choose an interesting subset from the remainder to cover the important choice interactions.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cb6de1a0b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cb6de1a0b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cb6de1a0b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cb6de1a0b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cb6de1a0b_0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cb6de1a0b_0_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cb6de1a0b_0_3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cb6de1a0b_0_3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cb6de1a0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ecb6de1a0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system level test cases? This is something we will explore today. In short, (last)</a:t>
            </a:r>
            <a:endParaRPr/>
          </a:p>
        </p:txBody>
      </p:sp>
      <p:sp>
        <p:nvSpPr>
          <p:cNvPr id="95" name="Google Shape;95;gecb6de1a0b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cb6de1a0b_0_3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cb6de1a0b_0_3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Maybe you had others. There are a lot of different things you could try here. Any questions?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cb6de1a0b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cb6de1a0b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67" name="Google Shape;367;gecb6de1a0b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b6de1a0b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cb6de1a0b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374" name="Google Shape;374;gecb6de1a0b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cb6de1a0b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cb6de1a0b_0_4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However you get value classes for each choice, the next step in producing test case specifications is selecting combinations of values for those choices. A simple approach is to exhaustively enumerate all possible combinations of values, but as we saw the number of possible combinations explodes. Some methods, like the category-partition method, take exhaustive enumeration as a base approach to generating combinations, but allow the test designer to add constraints that limit growth in the number of combinations. This can be a reasonable approach when the constraints come naturally from the application domain, and eliminate many redundant combinations (like the “error” entries in the category-partition testing examples). It doesn’t work if you lack real constraints from the application domain,and  the test designer is forced to add arbitrary constraints whose sole purpose is to reduce the number of combinations. How do you know you got it right? Consider the set of features that control the appearance of our web site, shown here on this slide.  Exhaustive enumeration produces 432 combinations, which is too many for one feature. WE could hypothesize some constraints, such as observing that monochrome displays are limited mostly to hand-held devices, but radical reductions require adding several “single” and “property” constraints without any particular rationale. This is where category partition method can break down and why it is more of a starting point then the end point. So, what can we do with this? </a:t>
            </a:r>
            <a:endParaRPr/>
          </a:p>
        </p:txBody>
      </p:sp>
      <p:sp>
        <p:nvSpPr>
          <p:cNvPr id="381" name="Google Shape;381;gecb6de1a0b_0_4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cb6de1a0b_0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cb6de1a0b_0_4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k-way combinations for k &lt; n, up to the limit of what we want to examine -  typically pairs or triples (2-way or 3-way) feature interactions. How much does generating possible pairs of values save, compared to coming up with all combinations? We have already observed that the number of all combinations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390" name="Google Shape;390;gecb6de1a0b_0_4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cb6de1a0b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cb6de1a0b_0_4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398" name="Google Shape;398;gecb6de1a0b_0_4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cb6de1a0b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cb6de1a0b_0_4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08" name="Google Shape;408;gecb6de1a0b_0_4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cb6de1a0b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cb6de1a0b_0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We will also cover a simple approach next class that you can use to automate this process. However, today, let’s go through in more detail how you would do this yourself for small programs. </a:t>
            </a:r>
            <a:endParaRPr/>
          </a:p>
        </p:txBody>
      </p:sp>
      <p:sp>
        <p:nvSpPr>
          <p:cNvPr id="419" name="Google Shape;419;gecb6de1a0b_0_4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cb6de1a0b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cb6de1a0b_0_5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 elements contains three pairs, and by careful selecting values we can make each combination cover up to three different pairs (go over) (see if there are questions)</a:t>
            </a:r>
            <a:endParaRPr/>
          </a:p>
        </p:txBody>
      </p:sp>
      <p:sp>
        <p:nvSpPr>
          <p:cNvPr id="428" name="Google Shape;428;gecb6de1a0b_0_5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cb6de1a0b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cb6de1a0b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39" name="Google Shape;439;gecb6de1a0b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cb6de1a0b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cb6de1a0b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ecb6de1a0b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cb6de1a0b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cb6de1a0b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far, we’ve assumed that all combinations are legal. </a:t>
            </a:r>
            <a:r>
              <a:rPr lang="sv-SE">
                <a:solidFill>
                  <a:srgbClr val="4F4F4F"/>
                </a:solidFill>
              </a:rPr>
              <a:t>In many cases not all  values for all choices may be allowed. </a:t>
            </a:r>
            <a:r>
              <a:rPr lang="sv-SE"/>
              <a:t>In fact, before applying CIT, we should remove all ERROR and SINGLE cases that we would have noted in category-partition method. Then, we can state constraints on combinations the rest of the values For example, the specification of the Web site display may indicate that</a:t>
            </a:r>
            <a:endParaRPr/>
          </a:p>
          <a:p>
            <a:pPr indent="0" lvl="0" marL="0" rtl="0" algn="l">
              <a:spcBef>
                <a:spcPts val="0"/>
              </a:spcBef>
              <a:spcAft>
                <a:spcPts val="0"/>
              </a:spcAft>
              <a:buNone/>
            </a:pPr>
            <a:r>
              <a:rPr lang="sv-SE"/>
              <a:t>text-only displays are limited to phone and table screen sizes. We can restrict the set of legal combinations of value classes by adding suitable constraints. Constraints can be expressed as tuples with wild-cards that match any possible value class. The patterns describe combinations that should be omitted from combinations. So, for our previous example, we might specify constraints this way: (examples) This (last point), but can make it complicated to come up with the covering array as you need to be careful to obey all constraints.</a:t>
            </a:r>
            <a:endParaRPr/>
          </a:p>
        </p:txBody>
      </p:sp>
      <p:sp>
        <p:nvSpPr>
          <p:cNvPr id="452" name="Google Shape;452;gecb6de1a0b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cb6de1a0b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cb6de1a0b_0_5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like I said, next class, we’ll also talk about how you could program your own CIT tool. </a:t>
            </a:r>
            <a:endParaRPr/>
          </a:p>
        </p:txBody>
      </p:sp>
      <p:sp>
        <p:nvSpPr>
          <p:cNvPr id="460" name="Google Shape;460;gecb6de1a0b_0_5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cb6de1a0b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cb6de1a0b_0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468" name="Google Shape;468;gecb6de1a0b_0_5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cb6de1a0b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cb6de1a0b_0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478" name="Google Shape;478;gecb6de1a0b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cb6de1a0b_0_5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cb6de1a0b_0_5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c7e02b7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c7e02b7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A key focus of this course has been on building customizable feature-rich systems, and we’ve talked about making features explicit in design and code, and separating and modularizing feature code. But a feature does not exist in a vacuum. Features interact in various ways, both in positive and intended ways, but also in critical and unplanned ways. Features are often expected to interact: to exchange information, to determine the behavior of other features, reuse the functionality of other features, and accomplish a task in cooperation. However, inadvertent interactions can cause unexpected and incorrect behaviors. Detecting and resolving unintended feature interactions is one of the key challenges of developing a complex system, and we want to design our test cases to</a:t>
            </a:r>
            <a:r>
              <a:rPr lang="sv-SE" sz="1100">
                <a:latin typeface="Arial"/>
                <a:ea typeface="Arial"/>
                <a:cs typeface="Arial"/>
                <a:sym typeface="Arial"/>
              </a:rPr>
              <a:t> examine critically important ferature interactions and have a high chance of detecting these interactions.	</a:t>
            </a:r>
            <a:endParaRPr/>
          </a:p>
        </p:txBody>
      </p:sp>
      <p:sp>
        <p:nvSpPr>
          <p:cNvPr id="112" name="Google Shape;112;g9c7e02b7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c7e02b78d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c7e02b78d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A function that works perfectly well in isolation may exhibit inadvertent behavior when combined with other functions to perform a higher-level task. The problem is that, when these features are developed independently, it is difficult to predict their mutual interactions when combined. Typically, the behavior of the complete product is not easily deducible from understanding the features in isolation—we have to identify and understand their interactions during system-level testing.  </a:t>
            </a:r>
            <a:r>
              <a:rPr b="1" lang="sv-SE">
                <a:solidFill>
                  <a:srgbClr val="4F4F4F"/>
                </a:solidFill>
              </a:rPr>
              <a:t>An interaction between</a:t>
            </a:r>
            <a:r>
              <a:rPr lang="sv-SE">
                <a:solidFill>
                  <a:srgbClr val="4F4F4F"/>
                </a:solidFill>
              </a:rPr>
              <a:t> two or more subsystems or classes is an emergent behavior that cannot be easily deduced from the behaviors associated with the individual subsystems or classes involved. An inadvertent interaction occurs when one function of one subsystem influences the behavior of another function of a different subsystem in an unexpected way (for example, regarding the expected execution path through the code,unexpected program or data state, changes in timing, or other visible behavior). </a:t>
            </a:r>
            <a:r>
              <a:rPr b="1" lang="sv-SE">
                <a:solidFill>
                  <a:srgbClr val="4F4F4F"/>
                </a:solidFill>
              </a:rPr>
              <a:t>When we integrate</a:t>
            </a:r>
            <a:r>
              <a:rPr lang="sv-SE">
                <a:solidFill>
                  <a:srgbClr val="4F4F4F"/>
                </a:solidFill>
              </a:rPr>
              <a:t> lower-level components, their interactions need to be coordinated, for example, by ordering their execution, synchronizing data access, defining precedence rules for who gets to take an action when, and including missing behavior. Our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solidFill>
                <a:srgbClr val="4F4F4F"/>
              </a:solidFill>
            </a:endParaRPr>
          </a:p>
          <a:p>
            <a:pPr indent="0" lvl="0" marL="0" rtl="0" algn="l">
              <a:spcBef>
                <a:spcPts val="0"/>
              </a:spcBef>
              <a:spcAft>
                <a:spcPts val="0"/>
              </a:spcAft>
              <a:buNone/>
            </a:pPr>
            <a:r>
              <a:t/>
            </a:r>
            <a:endParaRPr/>
          </a:p>
        </p:txBody>
      </p:sp>
      <p:sp>
        <p:nvSpPr>
          <p:cNvPr id="121" name="Google Shape;121;g9c7e02b78d_0_5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c7e02b78d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c7e02b78d_0_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30" name="Google Shape;130;g9c7e02b78d_0_6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c7e02b78d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c7e02b78d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39" name="Google Shape;139;g9c7e02b78d_0_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c7e02b78d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c7e02b78d_0_6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a:t>
            </a:r>
            <a:r>
              <a:rPr lang="sv-SE"/>
              <a:t>succinctly</a:t>
            </a:r>
            <a:r>
              <a:rPr lang="sv-SE"/>
              <a:t>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148" name="Google Shape;148;g9c7e02b78d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bit.ly/31i2Yc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bit.ly/31i2Yc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bit.ly/3G2I00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11:</a:t>
            </a:r>
            <a:r>
              <a:rPr lang="sv-SE" sz="3600"/>
              <a:t> </a:t>
            </a:r>
            <a:r>
              <a:rPr lang="sv-SE" sz="3000"/>
              <a:t>Testing of Feature Interactions</a:t>
            </a:r>
            <a:endParaRPr/>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December 7,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N-Way Interactions</a:t>
            </a:r>
            <a:endParaRPr/>
          </a:p>
        </p:txBody>
      </p:sp>
      <p:sp>
        <p:nvSpPr>
          <p:cNvPr id="161" name="Google Shape;161;p21"/>
          <p:cNvSpPr txBox="1"/>
          <p:nvPr>
            <p:ph idx="1" type="body"/>
          </p:nvPr>
        </p:nvSpPr>
        <p:spPr>
          <a:xfrm>
            <a:off x="468897" y="1282400"/>
            <a:ext cx="561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Interactions between two features are called 2-way interactions.</a:t>
            </a:r>
            <a:endParaRPr/>
          </a:p>
          <a:p>
            <a:pPr indent="-393700" lvl="0" marL="457200" rtl="0" algn="l">
              <a:spcBef>
                <a:spcPts val="1000"/>
              </a:spcBef>
              <a:spcAft>
                <a:spcPts val="0"/>
              </a:spcAft>
              <a:buSzPts val="2600"/>
              <a:buChar char="•"/>
            </a:pPr>
            <a:r>
              <a:rPr lang="sv-SE"/>
              <a:t>If N features interact, this is an N-way interaction.</a:t>
            </a:r>
            <a:endParaRPr/>
          </a:p>
          <a:p>
            <a:pPr indent="-368300" lvl="1" marL="914400" rtl="0" algn="l">
              <a:spcBef>
                <a:spcPts val="500"/>
              </a:spcBef>
              <a:spcAft>
                <a:spcPts val="0"/>
              </a:spcAft>
              <a:buSzPts val="2200"/>
              <a:buChar char="•"/>
            </a:pPr>
            <a:r>
              <a:rPr lang="sv-SE"/>
              <a:t>A, B, C have three 2-way interactions, one 3-way interaction. </a:t>
            </a:r>
            <a:endParaRPr/>
          </a:p>
        </p:txBody>
      </p:sp>
      <p:pic>
        <p:nvPicPr>
          <p:cNvPr id="162" name="Google Shape;162;p21"/>
          <p:cNvPicPr preferRelativeResize="0"/>
          <p:nvPr/>
        </p:nvPicPr>
        <p:blipFill>
          <a:blip r:embed="rId3">
            <a:alphaModFix/>
          </a:blip>
          <a:stretch>
            <a:fillRect/>
          </a:stretch>
        </p:blipFill>
        <p:spPr>
          <a:xfrm>
            <a:off x="6208675" y="1282400"/>
            <a:ext cx="2705100" cy="245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N-Way Interactions</a:t>
            </a:r>
            <a:endParaRPr/>
          </a:p>
        </p:txBody>
      </p:sp>
      <p:sp>
        <p:nvSpPr>
          <p:cNvPr id="170" name="Google Shape;170;p22"/>
          <p:cNvSpPr txBox="1"/>
          <p:nvPr>
            <p:ph idx="1" type="body"/>
          </p:nvPr>
        </p:nvSpPr>
        <p:spPr>
          <a:xfrm>
            <a:off x="6052968" y="1282400"/>
            <a:ext cx="2633700" cy="34803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sv-SE" sz="1900"/>
              <a:t>Features: Locking, Logging, Undo. </a:t>
            </a:r>
            <a:endParaRPr sz="1900"/>
          </a:p>
          <a:p>
            <a:pPr indent="-349250" lvl="0" marL="457200" rtl="0" algn="l">
              <a:spcBef>
                <a:spcPts val="0"/>
              </a:spcBef>
              <a:spcAft>
                <a:spcPts val="0"/>
              </a:spcAft>
              <a:buSzPts val="1900"/>
              <a:buChar char="•"/>
            </a:pPr>
            <a:r>
              <a:rPr lang="sv-SE" sz="1900"/>
              <a:t>Nested #ifdef indicate N-way interactions</a:t>
            </a:r>
            <a:endParaRPr sz="1900"/>
          </a:p>
          <a:p>
            <a:pPr indent="-349250" lvl="1" marL="914400" rtl="0" algn="l">
              <a:spcBef>
                <a:spcPts val="0"/>
              </a:spcBef>
              <a:spcAft>
                <a:spcPts val="0"/>
              </a:spcAft>
              <a:buClr>
                <a:srgbClr val="0000FF"/>
              </a:buClr>
              <a:buSzPts val="1900"/>
              <a:buChar char="•"/>
            </a:pPr>
            <a:r>
              <a:rPr lang="sv-SE" sz="1900">
                <a:solidFill>
                  <a:srgbClr val="0000FF"/>
                </a:solidFill>
              </a:rPr>
              <a:t>2-way: 3</a:t>
            </a:r>
            <a:endParaRPr sz="1900">
              <a:solidFill>
                <a:srgbClr val="0000FF"/>
              </a:solidFill>
            </a:endParaRPr>
          </a:p>
          <a:p>
            <a:pPr indent="-349250" lvl="1" marL="914400" rtl="0" algn="l">
              <a:spcBef>
                <a:spcPts val="0"/>
              </a:spcBef>
              <a:spcAft>
                <a:spcPts val="0"/>
              </a:spcAft>
              <a:buClr>
                <a:srgbClr val="FF00FF"/>
              </a:buClr>
              <a:buSzPts val="1900"/>
              <a:buChar char="•"/>
            </a:pPr>
            <a:r>
              <a:rPr lang="sv-SE" sz="1900">
                <a:solidFill>
                  <a:srgbClr val="FF00FF"/>
                </a:solidFill>
              </a:rPr>
              <a:t>3-way: 1</a:t>
            </a:r>
            <a:endParaRPr sz="1900">
              <a:solidFill>
                <a:srgbClr val="FF00FF"/>
              </a:solidFill>
            </a:endParaRPr>
          </a:p>
        </p:txBody>
      </p:sp>
      <p:pic>
        <p:nvPicPr>
          <p:cNvPr id="171" name="Google Shape;171;p22"/>
          <p:cNvPicPr preferRelativeResize="0"/>
          <p:nvPr/>
        </p:nvPicPr>
        <p:blipFill>
          <a:blip r:embed="rId3">
            <a:alphaModFix/>
          </a:blip>
          <a:stretch>
            <a:fillRect/>
          </a:stretch>
        </p:blipFill>
        <p:spPr>
          <a:xfrm>
            <a:off x="468900" y="1215850"/>
            <a:ext cx="5584074" cy="3003500"/>
          </a:xfrm>
          <a:prstGeom prst="rect">
            <a:avLst/>
          </a:prstGeom>
          <a:noFill/>
          <a:ln>
            <a:noFill/>
          </a:ln>
        </p:spPr>
      </p:pic>
      <p:sp>
        <p:nvSpPr>
          <p:cNvPr id="172" name="Google Shape;172;p22"/>
          <p:cNvSpPr/>
          <p:nvPr/>
        </p:nvSpPr>
        <p:spPr>
          <a:xfrm>
            <a:off x="718775" y="2212350"/>
            <a:ext cx="2175000" cy="168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743275" y="1717600"/>
            <a:ext cx="1866900" cy="914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705925" y="3080500"/>
            <a:ext cx="1288200" cy="168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855175" y="2090950"/>
            <a:ext cx="1755000" cy="1680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183" name="Google Shape;18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a:t>
            </a:r>
            <a:r>
              <a:rPr i="1" lang="sv-SE"/>
              <a:t>interesting</a:t>
            </a:r>
            <a:r>
              <a:rPr lang="sv-SE"/>
              <a:t> specifications. </a:t>
            </a:r>
            <a:endParaRPr/>
          </a:p>
          <a:p>
            <a:pPr indent="-393700" lvl="0" marL="457200" rtl="0" algn="l">
              <a:spcBef>
                <a:spcPts val="1000"/>
              </a:spcBef>
              <a:spcAft>
                <a:spcPts val="0"/>
              </a:spcAft>
              <a:buSzPts val="2600"/>
              <a:buChar char="•"/>
            </a:pPr>
            <a:r>
              <a:rPr b="1" lang="sv-SE"/>
              <a:t>Category-Partition Method</a:t>
            </a:r>
            <a:endParaRPr b="1"/>
          </a:p>
          <a:p>
            <a:pPr indent="-368300" lvl="1" marL="914400" rtl="0" algn="l">
              <a:spcBef>
                <a:spcPts val="500"/>
              </a:spcBef>
              <a:spcAft>
                <a:spcPts val="0"/>
              </a:spcAft>
              <a:buSzPts val="2200"/>
              <a:buChar char="•"/>
            </a:pPr>
            <a:r>
              <a:rPr lang="sv-SE"/>
              <a:t>Apply constraints to reduce the number of specifications.</a:t>
            </a:r>
            <a:endParaRPr/>
          </a:p>
          <a:p>
            <a:pPr indent="-393700" lvl="0" marL="457200" rtl="0" algn="l">
              <a:spcBef>
                <a:spcPts val="1000"/>
              </a:spcBef>
              <a:spcAft>
                <a:spcPts val="0"/>
              </a:spcAft>
              <a:buSzPts val="2600"/>
              <a:buChar char="•"/>
            </a:pPr>
            <a:r>
              <a:rPr b="1" lang="sv-SE"/>
              <a:t>Combinatorial Interaction Testing</a:t>
            </a:r>
            <a:endParaRPr b="1"/>
          </a:p>
          <a:p>
            <a:pPr indent="-368300" lvl="1" marL="914400" rtl="0" algn="l">
              <a:spcBef>
                <a:spcPts val="500"/>
              </a:spcBef>
              <a:spcAft>
                <a:spcPts val="0"/>
              </a:spcAft>
              <a:buSzPts val="2200"/>
              <a:buChar char="•"/>
            </a:pPr>
            <a:r>
              <a:rPr lang="sv-SE"/>
              <a:t>Identify a subset that covers all interactions between pairs of choices.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0" name="Google Shape;190;p2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196" name="Google Shape;196;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197" name="Google Shape;197;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203" name="Google Shape;20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characteristics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t>the choices</a:t>
            </a:r>
            <a:r>
              <a:rPr lang="sv-SE"/>
              <a:t>)</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endParaRPr/>
          </a:p>
        </p:txBody>
      </p:sp>
      <p:sp>
        <p:nvSpPr>
          <p:cNvPr id="204" name="Google Shape;204;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Configurations</a:t>
            </a:r>
            <a:endParaRPr/>
          </a:p>
        </p:txBody>
      </p:sp>
      <p:sp>
        <p:nvSpPr>
          <p:cNvPr id="210" name="Google Shape;210;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Web shop that sells custom computers.</a:t>
            </a:r>
            <a:endParaRPr/>
          </a:p>
          <a:p>
            <a:pPr indent="-393700" lvl="0" marL="457200" marR="0" rtl="0" algn="l">
              <a:lnSpc>
                <a:spcPct val="100000"/>
              </a:lnSpc>
              <a:spcBef>
                <a:spcPts val="0"/>
              </a:spcBef>
              <a:spcAft>
                <a:spcPts val="0"/>
              </a:spcAft>
              <a:buSzPts val="2600"/>
              <a:buChar char="•"/>
            </a:pPr>
            <a:r>
              <a:rPr lang="sv-SE"/>
              <a:t>A </a:t>
            </a:r>
            <a:r>
              <a:rPr i="1" lang="sv-SE"/>
              <a:t>configuration</a:t>
            </a:r>
            <a:r>
              <a:rPr lang="sv-SE"/>
              <a:t> is a set of options for a </a:t>
            </a:r>
            <a:r>
              <a:rPr i="1" lang="sv-SE"/>
              <a:t>model</a:t>
            </a:r>
            <a:r>
              <a:rPr lang="sv-SE"/>
              <a:t>.</a:t>
            </a:r>
            <a:endParaRPr/>
          </a:p>
          <a:p>
            <a:pPr indent="-368300" lvl="1" marL="914400" marR="0" rtl="0" algn="l">
              <a:lnSpc>
                <a:spcPct val="100000"/>
              </a:lnSpc>
              <a:spcBef>
                <a:spcPts val="0"/>
              </a:spcBef>
              <a:spcAft>
                <a:spcPts val="0"/>
              </a:spcAft>
              <a:buSzPts val="2200"/>
              <a:buChar char="•"/>
            </a:pPr>
            <a:r>
              <a:rPr lang="sv-SE"/>
              <a:t>Some combinations are invalid (i.e., display port monitor with HDMI video output).</a:t>
            </a:r>
            <a:endParaRPr/>
          </a:p>
          <a:p>
            <a:pPr indent="-393700" lvl="0" marL="457200" marR="0" rtl="0" algn="l">
              <a:lnSpc>
                <a:spcPct val="100000"/>
              </a:lnSpc>
              <a:spcBef>
                <a:spcPts val="0"/>
              </a:spcBef>
              <a:spcAft>
                <a:spcPts val="0"/>
              </a:spcAft>
              <a:buSzPts val="2600"/>
              <a:buChar char="•"/>
            </a:pPr>
            <a:r>
              <a:rPr lang="sv-SE"/>
              <a:t>Function:</a:t>
            </a:r>
            <a:r>
              <a:rPr lang="sv-SE">
                <a:latin typeface="Consolas"/>
                <a:ea typeface="Consolas"/>
                <a:cs typeface="Consolas"/>
                <a:sym typeface="Consolas"/>
              </a:rPr>
              <a:t> </a:t>
            </a:r>
            <a:r>
              <a:rPr b="1" lang="sv-SE" sz="2200">
                <a:latin typeface="Consolas"/>
                <a:ea typeface="Consolas"/>
                <a:cs typeface="Consolas"/>
                <a:sym typeface="Consolas"/>
              </a:rPr>
              <a:t>checkConfiguration(model,configuration)</a:t>
            </a:r>
            <a:endParaRPr sz="2500"/>
          </a:p>
          <a:p>
            <a:pPr indent="-368300" lvl="1" marL="914400" marR="0" rtl="0" algn="l">
              <a:lnSpc>
                <a:spcPct val="100000"/>
              </a:lnSpc>
              <a:spcBef>
                <a:spcPts val="0"/>
              </a:spcBef>
              <a:spcAft>
                <a:spcPts val="0"/>
              </a:spcAft>
              <a:buSzPts val="2200"/>
              <a:buChar char="•"/>
            </a:pPr>
            <a:r>
              <a:rPr lang="sv-SE"/>
              <a:t>What are the parameters?</a:t>
            </a:r>
            <a:endParaRPr/>
          </a:p>
          <a:p>
            <a:pPr indent="-368300" lvl="1" marL="914400" marR="0" rtl="0" algn="l">
              <a:lnSpc>
                <a:spcPct val="100000"/>
              </a:lnSpc>
              <a:spcBef>
                <a:spcPts val="0"/>
              </a:spcBef>
              <a:spcAft>
                <a:spcPts val="0"/>
              </a:spcAft>
              <a:buSzPts val="2200"/>
              <a:buChar char="•"/>
            </a:pPr>
            <a:r>
              <a:rPr lang="sv-SE"/>
              <a:t>What are the choices to be made for each parameter?</a:t>
            </a:r>
            <a:endParaRPr/>
          </a:p>
        </p:txBody>
      </p:sp>
      <p:sp>
        <p:nvSpPr>
          <p:cNvPr id="211" name="Google Shape;211;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a:t>
            </a:r>
            <a:endParaRPr/>
          </a:p>
        </p:txBody>
      </p:sp>
      <p:sp>
        <p:nvSpPr>
          <p:cNvPr id="217" name="Google Shape;217;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marR="0" rtl="0" algn="l">
              <a:lnSpc>
                <a:spcPct val="100000"/>
              </a:lnSpc>
              <a:spcBef>
                <a:spcPts val="600"/>
              </a:spcBef>
              <a:spcAft>
                <a:spcPts val="0"/>
              </a:spcAft>
              <a:buClr>
                <a:schemeClr val="dk1"/>
              </a:buClr>
              <a:buSzPts val="1900"/>
              <a:buFont typeface="Arial"/>
              <a:buChar char="•"/>
            </a:pPr>
            <a:r>
              <a:rPr b="1" lang="sv-SE" sz="1900"/>
              <a:t>Model:</a:t>
            </a:r>
            <a:r>
              <a:rPr lang="sv-SE" sz="1900"/>
              <a:t> Identifies a product and determines constraints on available components. Identified by a model number. Characterized by a set of slots. Slots may be required (must be filled) or optional (may be left empty). </a:t>
            </a:r>
            <a:endParaRPr sz="1900"/>
          </a:p>
          <a:p>
            <a:pPr indent="0" lvl="0" marL="457200" marR="0" rtl="0" algn="l">
              <a:lnSpc>
                <a:spcPct val="100000"/>
              </a:lnSpc>
              <a:spcBef>
                <a:spcPts val="600"/>
              </a:spcBef>
              <a:spcAft>
                <a:spcPts val="0"/>
              </a:spcAft>
              <a:buNone/>
            </a:pPr>
            <a:r>
              <a:t/>
            </a:r>
            <a:endParaRPr sz="800"/>
          </a:p>
          <a:p>
            <a:pPr indent="-349250" lvl="0" marL="457200" marR="0" rtl="0" algn="l">
              <a:lnSpc>
                <a:spcPct val="100000"/>
              </a:lnSpc>
              <a:spcBef>
                <a:spcPts val="600"/>
              </a:spcBef>
              <a:spcAft>
                <a:spcPts val="0"/>
              </a:spcAft>
              <a:buSzPts val="1900"/>
              <a:buChar char="•"/>
            </a:pPr>
            <a:r>
              <a:rPr b="1" lang="sv-SE" sz="1900"/>
              <a:t>Configuration:</a:t>
            </a:r>
            <a:r>
              <a:rPr lang="sv-SE" sz="1900"/>
              <a:t> Set of &lt;slot, component&gt; pairs. Must correspond to the required and optional slots of the model. Available components and a default for each slot are determined by the model. Slots may be empty (may be default for optional slots). Components can be compatible or incompatible with a model or with each other.</a:t>
            </a:r>
            <a:endParaRPr sz="1900"/>
          </a:p>
        </p:txBody>
      </p:sp>
      <p:sp>
        <p:nvSpPr>
          <p:cNvPr id="218" name="Google Shape;21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Configuration Choices</a:t>
            </a:r>
            <a:endParaRPr/>
          </a:p>
        </p:txBody>
      </p:sp>
      <p:sp>
        <p:nvSpPr>
          <p:cNvPr id="224" name="Google Shape;224;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55600" lvl="0" marL="457200" marR="0" rtl="0" algn="l">
              <a:lnSpc>
                <a:spcPct val="100000"/>
              </a:lnSpc>
              <a:spcBef>
                <a:spcPts val="600"/>
              </a:spcBef>
              <a:spcAft>
                <a:spcPts val="0"/>
              </a:spcAft>
              <a:buClr>
                <a:schemeClr val="dk1"/>
              </a:buClr>
              <a:buSzPts val="2000"/>
              <a:buFont typeface="Arial"/>
              <a:buChar char="•"/>
            </a:pPr>
            <a:r>
              <a:rPr b="1" lang="sv-SE" sz="2000"/>
              <a:t>Parameter: Model</a:t>
            </a:r>
            <a:endParaRPr b="1" sz="2000"/>
          </a:p>
          <a:p>
            <a:pPr indent="-355600" lvl="1" marL="914400" marR="0" rtl="0" algn="l">
              <a:lnSpc>
                <a:spcPct val="100000"/>
              </a:lnSpc>
              <a:spcBef>
                <a:spcPts val="0"/>
              </a:spcBef>
              <a:spcAft>
                <a:spcPts val="0"/>
              </a:spcAft>
              <a:buSzPts val="2000"/>
              <a:buChar char="•"/>
            </a:pPr>
            <a:r>
              <a:rPr lang="sv-SE" sz="2000"/>
              <a:t>Model number</a:t>
            </a:r>
            <a:endParaRPr sz="2000"/>
          </a:p>
          <a:p>
            <a:pPr indent="-355600" lvl="1" marL="914400" marR="0" rtl="0" algn="l">
              <a:lnSpc>
                <a:spcPct val="100000"/>
              </a:lnSpc>
              <a:spcBef>
                <a:spcPts val="0"/>
              </a:spcBef>
              <a:spcAft>
                <a:spcPts val="0"/>
              </a:spcAft>
              <a:buSzPts val="2000"/>
              <a:buChar char="•"/>
            </a:pPr>
            <a:r>
              <a:rPr lang="sv-SE" sz="2000"/>
              <a:t>Number of required slots (must have a component)</a:t>
            </a:r>
            <a:endParaRPr sz="2000"/>
          </a:p>
          <a:p>
            <a:pPr indent="-355600" lvl="1" marL="914400" marR="0" rtl="0" algn="l">
              <a:lnSpc>
                <a:spcPct val="100000"/>
              </a:lnSpc>
              <a:spcBef>
                <a:spcPts val="0"/>
              </a:spcBef>
              <a:spcAft>
                <a:spcPts val="0"/>
              </a:spcAft>
              <a:buSzPts val="2000"/>
              <a:buChar char="•"/>
            </a:pPr>
            <a:r>
              <a:rPr lang="sv-SE" sz="2000"/>
              <a:t>Number of optional slots (component or empty)</a:t>
            </a:r>
            <a:endParaRPr sz="2000"/>
          </a:p>
          <a:p>
            <a:pPr indent="-355600" lvl="0" marL="457200" marR="0" rtl="0" algn="l">
              <a:lnSpc>
                <a:spcPct val="100000"/>
              </a:lnSpc>
              <a:spcBef>
                <a:spcPts val="0"/>
              </a:spcBef>
              <a:spcAft>
                <a:spcPts val="0"/>
              </a:spcAft>
              <a:buSzPts val="2000"/>
              <a:buChar char="•"/>
            </a:pPr>
            <a:r>
              <a:rPr b="1" lang="sv-SE" sz="2000"/>
              <a:t>Parameter: Configuration</a:t>
            </a:r>
            <a:endParaRPr b="1" sz="2000"/>
          </a:p>
          <a:p>
            <a:pPr indent="-355600" lvl="1" marL="914400" marR="0" rtl="0" algn="l">
              <a:lnSpc>
                <a:spcPct val="100000"/>
              </a:lnSpc>
              <a:spcBef>
                <a:spcPts val="0"/>
              </a:spcBef>
              <a:spcAft>
                <a:spcPts val="0"/>
              </a:spcAft>
              <a:buSzPts val="2000"/>
              <a:buChar char="•"/>
            </a:pPr>
            <a:r>
              <a:rPr lang="sv-SE" sz="2000"/>
              <a:t>Selected configuration valid for model?</a:t>
            </a:r>
            <a:endParaRPr sz="2000"/>
          </a:p>
          <a:p>
            <a:pPr indent="-355600" lvl="1" marL="914400" marR="0" rtl="0" algn="l">
              <a:lnSpc>
                <a:spcPct val="100000"/>
              </a:lnSpc>
              <a:spcBef>
                <a:spcPts val="0"/>
              </a:spcBef>
              <a:spcAft>
                <a:spcPts val="0"/>
              </a:spcAft>
              <a:buSzPts val="2000"/>
              <a:buChar char="•"/>
            </a:pPr>
            <a:r>
              <a:rPr lang="sv-SE" sz="2000"/>
              <a:t>Number [required/optional] slots with non-empty selections.</a:t>
            </a:r>
            <a:endParaRPr sz="2000"/>
          </a:p>
          <a:p>
            <a:pPr indent="-355600" lvl="1" marL="914400" rtl="0" algn="l">
              <a:spcBef>
                <a:spcPts val="600"/>
              </a:spcBef>
              <a:spcAft>
                <a:spcPts val="0"/>
              </a:spcAft>
              <a:buSzPts val="2000"/>
              <a:buChar char="•"/>
            </a:pPr>
            <a:r>
              <a:rPr lang="sv-SE" sz="2000"/>
              <a:t>Selected components for [required/optional] slots OK?</a:t>
            </a:r>
            <a:endParaRPr sz="2000"/>
          </a:p>
          <a:p>
            <a:pPr indent="-355600" lvl="0" marL="457200" marR="0" rtl="0" algn="l">
              <a:lnSpc>
                <a:spcPct val="100000"/>
              </a:lnSpc>
              <a:spcBef>
                <a:spcPts val="0"/>
              </a:spcBef>
              <a:spcAft>
                <a:spcPts val="0"/>
              </a:spcAft>
              <a:buSzPts val="2000"/>
              <a:buChar char="•"/>
            </a:pPr>
            <a:r>
              <a:rPr b="1" lang="sv-SE" sz="2000"/>
              <a:t>Parameter: Product Database</a:t>
            </a:r>
            <a:endParaRPr b="1" sz="2000"/>
          </a:p>
          <a:p>
            <a:pPr indent="-355600" lvl="1" marL="914400" marR="0" rtl="0" algn="l">
              <a:lnSpc>
                <a:spcPct val="100000"/>
              </a:lnSpc>
              <a:spcBef>
                <a:spcPts val="0"/>
              </a:spcBef>
              <a:spcAft>
                <a:spcPts val="0"/>
              </a:spcAft>
              <a:buSzPts val="2000"/>
              <a:buChar char="•"/>
            </a:pPr>
            <a:r>
              <a:rPr lang="sv-SE" sz="2000"/>
              <a:t>Number of models in database</a:t>
            </a:r>
            <a:endParaRPr sz="2000"/>
          </a:p>
          <a:p>
            <a:pPr indent="-355600" lvl="1" marL="914400" marR="0" rtl="0" algn="l">
              <a:lnSpc>
                <a:spcPct val="100000"/>
              </a:lnSpc>
              <a:spcBef>
                <a:spcPts val="0"/>
              </a:spcBef>
              <a:spcAft>
                <a:spcPts val="0"/>
              </a:spcAft>
              <a:buSzPts val="2000"/>
              <a:buChar char="•"/>
            </a:pPr>
            <a:r>
              <a:rPr lang="sv-SE" sz="2000"/>
              <a:t>Number of components in database</a:t>
            </a:r>
            <a:endParaRPr sz="2000"/>
          </a:p>
        </p:txBody>
      </p:sp>
      <p:sp>
        <p:nvSpPr>
          <p:cNvPr id="225" name="Google Shape;22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31" name="Google Shape;231;p30"/>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types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32" name="Google Shape;23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33" name="Google Shape;233;p30"/>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System-Level Tests</a:t>
            </a:r>
            <a:endParaRPr/>
          </a:p>
        </p:txBody>
      </p:sp>
      <p:sp>
        <p:nvSpPr>
          <p:cNvPr id="77" name="Google Shape;77;p1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78" name="Google Shape;78;p1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79" name="Google Shape;79;p1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80" name="Google Shape;80;p1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81" name="Google Shape;81;p1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82" name="Google Shape;82;p13"/>
          <p:cNvCxnSpPr>
            <a:endCxn id="78"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3" name="Google Shape;83;p1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4" name="Google Shape;84;p1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5" name="Google Shape;85;p1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86" name="Google Shape;86;p1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87" name="Google Shape;87;p1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88" name="Google Shape;88;p1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89" name="Google Shape;89;p1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 “recipes” for test cases. </a:t>
            </a:r>
            <a:endParaRPr/>
          </a:p>
        </p:txBody>
      </p:sp>
      <p:sp>
        <p:nvSpPr>
          <p:cNvPr id="90" name="Google Shape;90;p1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91" name="Google Shape;91;p1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239" name="Google Shape;239;p31"/>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240" name="Google Shape;240;p31"/>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241" name="Google Shape;241;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1"/>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48" name="Google Shape;248;p32"/>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of values for choices.</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49" name="Google Shape;24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0" name="Google Shape;250;p32"/>
          <p:cNvSpPr/>
          <p:nvPr/>
        </p:nvSpPr>
        <p:spPr>
          <a:xfrm>
            <a:off x="6462450" y="1375275"/>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1944 tests (all combinations)</a:t>
            </a:r>
            <a:endParaRPr b="1" sz="2400"/>
          </a:p>
        </p:txBody>
      </p:sp>
      <p:sp>
        <p:nvSpPr>
          <p:cNvPr id="251" name="Google Shape;251;p32"/>
          <p:cNvSpPr/>
          <p:nvPr/>
        </p:nvSpPr>
        <p:spPr>
          <a:xfrm>
            <a:off x="6652050" y="2739650"/>
            <a:ext cx="1935900" cy="5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678 Tests</a:t>
            </a:r>
            <a:endParaRPr b="1" sz="3000"/>
          </a:p>
        </p:txBody>
      </p:sp>
      <p:sp>
        <p:nvSpPr>
          <p:cNvPr id="252" name="Google Shape;252;p32"/>
          <p:cNvSpPr/>
          <p:nvPr/>
        </p:nvSpPr>
        <p:spPr>
          <a:xfrm>
            <a:off x="6652050" y="3699325"/>
            <a:ext cx="19359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40 Tests!</a:t>
            </a:r>
            <a:endParaRPr b="1" sz="3000"/>
          </a:p>
        </p:txBody>
      </p:sp>
      <p:cxnSp>
        <p:nvCxnSpPr>
          <p:cNvPr id="253" name="Google Shape;253;p32"/>
          <p:cNvCxnSpPr>
            <a:stCxn id="250" idx="2"/>
            <a:endCxn id="251" idx="0"/>
          </p:cNvCxnSpPr>
          <p:nvPr/>
        </p:nvCxnSpPr>
        <p:spPr>
          <a:xfrm>
            <a:off x="7620000" y="2345775"/>
            <a:ext cx="0" cy="393900"/>
          </a:xfrm>
          <a:prstGeom prst="straightConnector1">
            <a:avLst/>
          </a:prstGeom>
          <a:noFill/>
          <a:ln cap="flat" cmpd="sng" w="19050">
            <a:solidFill>
              <a:schemeClr val="dk2"/>
            </a:solidFill>
            <a:prstDash val="solid"/>
            <a:round/>
            <a:headEnd len="med" w="med" type="none"/>
            <a:tailEnd len="med" w="med" type="triangle"/>
          </a:ln>
        </p:spPr>
      </p:cxnSp>
      <p:cxnSp>
        <p:nvCxnSpPr>
          <p:cNvPr id="254" name="Google Shape;254;p32"/>
          <p:cNvCxnSpPr>
            <a:stCxn id="251" idx="2"/>
            <a:endCxn id="252" idx="0"/>
          </p:cNvCxnSpPr>
          <p:nvPr/>
        </p:nvCxnSpPr>
        <p:spPr>
          <a:xfrm>
            <a:off x="7620000" y="3305450"/>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260" name="Google Shape;260;p33"/>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261" name="Google Shape;261;p33"/>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262" name="Google Shape;262;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3" name="Google Shape;263;p33"/>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264" name="Google Shape;264;p33"/>
          <p:cNvSpPr/>
          <p:nvPr/>
        </p:nvSpPr>
        <p:spPr>
          <a:xfrm>
            <a:off x="25" y="74675"/>
            <a:ext cx="9144000" cy="11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sv-SE" sz="2000"/>
              <a:t>Seven choices with three values, one with four values, two with five values.</a:t>
            </a:r>
            <a:endParaRPr sz="2000"/>
          </a:p>
          <a:p>
            <a:pPr indent="-355600" lvl="1" marL="914400" rtl="0" algn="l">
              <a:spcBef>
                <a:spcPts val="0"/>
              </a:spcBef>
              <a:spcAft>
                <a:spcPts val="0"/>
              </a:spcAft>
              <a:buSzPts val="2000"/>
              <a:buChar char="○"/>
            </a:pPr>
            <a:r>
              <a:rPr lang="sv-SE" sz="2000"/>
              <a:t>3</a:t>
            </a:r>
            <a:r>
              <a:rPr baseline="30000" lang="sv-SE" sz="2000"/>
              <a:t>7</a:t>
            </a:r>
            <a:r>
              <a:rPr lang="sv-SE" sz="2000"/>
              <a:t> x 5</a:t>
            </a:r>
            <a:r>
              <a:rPr baseline="30000" lang="sv-SE" sz="2000"/>
              <a:t>2 </a:t>
            </a:r>
            <a:r>
              <a:rPr lang="sv-SE" sz="2000"/>
              <a:t>x 4 = 218700 test specifications</a:t>
            </a:r>
            <a:endParaRPr sz="2000"/>
          </a:p>
          <a:p>
            <a:pPr indent="-355600" lvl="0" marL="457200" rtl="0" algn="l">
              <a:spcBef>
                <a:spcPts val="0"/>
              </a:spcBef>
              <a:spcAft>
                <a:spcPts val="0"/>
              </a:spcAft>
              <a:buSzPts val="2000"/>
              <a:buChar char="●"/>
            </a:pPr>
            <a:r>
              <a:rPr lang="sv-SE" sz="2000"/>
              <a:t>Not all combinations correspond to reasonable specifications.</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270" name="Google Shape;270;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271" name="Google Shape;27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277" name="Google Shape;277;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Str length	</a:t>
            </a:r>
            <a:r>
              <a:rPr lang="sv-SE" sz="1800" u="sng"/>
              <a:t>					</a:t>
            </a:r>
            <a:r>
              <a:rPr b="1" lang="sv-SE" sz="1800" u="sng"/>
              <a:t>Choice: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			        </a:t>
            </a:r>
            <a:endParaRPr sz="1800"/>
          </a:p>
          <a:p>
            <a:pPr indent="0" lvl="0" marL="0" marR="0" rtl="0" algn="l">
              <a:lnSpc>
                <a:spcPct val="100000"/>
              </a:lnSpc>
              <a:spcBef>
                <a:spcPts val="600"/>
              </a:spcBef>
              <a:spcAft>
                <a:spcPts val="0"/>
              </a:spcAft>
              <a:buNone/>
            </a:pPr>
            <a:r>
              <a:rPr lang="sv-SE" sz="1800"/>
              <a:t>contains special characters				</a:t>
            </a:r>
            <a:endParaRPr sz="1800"/>
          </a:p>
          <a:p>
            <a:pPr indent="0" lvl="0" marL="0" marR="0" rtl="0" algn="l">
              <a:lnSpc>
                <a:spcPct val="100000"/>
              </a:lnSpc>
              <a:spcBef>
                <a:spcPts val="600"/>
              </a:spcBef>
              <a:spcAft>
                <a:spcPts val="0"/>
              </a:spcAft>
              <a:buNone/>
            </a:pPr>
            <a:r>
              <a:rPr lang="sv-SE" sz="1800"/>
              <a:t>empty</a:t>
            </a:r>
            <a:endParaRPr sz="1800"/>
          </a:p>
        </p:txBody>
      </p:sp>
      <p:sp>
        <p:nvSpPr>
          <p:cNvPr id="278" name="Google Shape;278;p35"/>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279" name="Google Shape;279;p35"/>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80" name="Google Shape;280;p35"/>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81" name="Google Shape;281;p35"/>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82" name="Google Shape;28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3" name="Google Shape;283;p35"/>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84" name="Google Shape;284;p35"/>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290" name="Google Shape;290;p36"/>
          <p:cNvSpPr txBox="1"/>
          <p:nvPr>
            <p:ph idx="1" type="body"/>
          </p:nvPr>
        </p:nvSpPr>
        <p:spPr>
          <a:xfrm>
            <a:off x="4340675" y="1093350"/>
            <a:ext cx="41913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 </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 </a:t>
            </a:r>
            <a:r>
              <a:rPr b="1" lang="sv-SE" sz="900">
                <a:solidFill>
                  <a:schemeClr val="dk1"/>
                </a:solidFill>
              </a:rPr>
              <a:t>[if RSMANY]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 </a:t>
            </a:r>
            <a:r>
              <a:rPr b="1" lang="sv-SE" sz="900">
                <a:solidFill>
                  <a:schemeClr val="dk1"/>
                </a:solidFill>
              </a:rPr>
              <a:t>[if OSMANY]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p:txBody>
      </p:sp>
      <p:sp>
        <p:nvSpPr>
          <p:cNvPr id="291" name="Google Shape;291;p36"/>
          <p:cNvSpPr txBox="1"/>
          <p:nvPr>
            <p:ph idx="1" type="body"/>
          </p:nvPr>
        </p:nvSpPr>
        <p:spPr>
          <a:xfrm>
            <a:off x="290000" y="1232200"/>
            <a:ext cx="2682300" cy="2239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 </a:t>
            </a:r>
            <a:r>
              <a:rPr b="1" lang="sv-SE" sz="1000"/>
              <a:t>[error]</a:t>
            </a:r>
            <a:endParaRPr b="1"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RSMANY]</a:t>
            </a:r>
            <a:endParaRPr b="1"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OSMANY]</a:t>
            </a:r>
            <a:endParaRPr b="1" sz="1000"/>
          </a:p>
          <a:p>
            <a:pPr indent="0" lvl="0" marL="0" rtl="0" algn="l">
              <a:spcBef>
                <a:spcPts val="1000"/>
              </a:spcBef>
              <a:spcAft>
                <a:spcPts val="0"/>
              </a:spcAft>
              <a:buNone/>
            </a:pPr>
            <a:r>
              <a:t/>
            </a:r>
            <a:endParaRPr sz="1000"/>
          </a:p>
        </p:txBody>
      </p:sp>
      <p:sp>
        <p:nvSpPr>
          <p:cNvPr id="292" name="Google Shape;292;p36"/>
          <p:cNvSpPr txBox="1"/>
          <p:nvPr>
            <p:ph type="title"/>
          </p:nvPr>
        </p:nvSpPr>
        <p:spPr>
          <a:xfrm>
            <a:off x="46304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Configuration Constraints</a:t>
            </a:r>
            <a:endParaRPr/>
          </a:p>
        </p:txBody>
      </p:sp>
      <p:sp>
        <p:nvSpPr>
          <p:cNvPr id="293" name="Google Shape;29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4" name="Google Shape;294;p36"/>
          <p:cNvSpPr/>
          <p:nvPr/>
        </p:nvSpPr>
        <p:spPr>
          <a:xfrm>
            <a:off x="1198800" y="1751950"/>
            <a:ext cx="11910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1633500" y="2642600"/>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1633500" y="3270375"/>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5235450" y="2363850"/>
            <a:ext cx="2195100" cy="20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5294050" y="2938775"/>
            <a:ext cx="22392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1198800" y="4639425"/>
            <a:ext cx="920100" cy="1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6627750" y="448075"/>
            <a:ext cx="24603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218700 test specifications</a:t>
            </a:r>
            <a:endParaRPr b="1"/>
          </a:p>
        </p:txBody>
      </p:sp>
      <p:sp>
        <p:nvSpPr>
          <p:cNvPr id="301" name="Google Shape;301;p36"/>
          <p:cNvSpPr/>
          <p:nvPr/>
        </p:nvSpPr>
        <p:spPr>
          <a:xfrm>
            <a:off x="4676750" y="448075"/>
            <a:ext cx="44112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8 (error cases) + (1</a:t>
            </a:r>
            <a:r>
              <a:rPr b="1" baseline="30000" lang="sv-SE"/>
              <a:t>1</a:t>
            </a:r>
            <a:r>
              <a:rPr b="1" lang="sv-SE"/>
              <a:t>*2</a:t>
            </a:r>
            <a:r>
              <a:rPr b="1" baseline="30000" lang="sv-SE"/>
              <a:t>3</a:t>
            </a:r>
            <a:r>
              <a:rPr b="1" lang="sv-SE"/>
              <a:t>*3</a:t>
            </a:r>
            <a:r>
              <a:rPr b="1" baseline="30000" lang="sv-SE"/>
              <a:t>4</a:t>
            </a:r>
            <a:r>
              <a:rPr b="1" lang="sv-SE"/>
              <a:t>*4</a:t>
            </a:r>
            <a:r>
              <a:rPr b="1" baseline="30000" lang="sv-SE"/>
              <a:t>2</a:t>
            </a:r>
            <a:r>
              <a:rPr b="1" lang="sv-SE"/>
              <a:t>) =  10376</a:t>
            </a:r>
            <a:endParaRPr b="1"/>
          </a:p>
        </p:txBody>
      </p:sp>
      <p:sp>
        <p:nvSpPr>
          <p:cNvPr id="302" name="Google Shape;302;p36"/>
          <p:cNvSpPr/>
          <p:nvPr/>
        </p:nvSpPr>
        <p:spPr>
          <a:xfrm>
            <a:off x="2697775" y="448075"/>
            <a:ext cx="63900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 single): 8 (error cases) + 6 (single cases) + (1</a:t>
            </a:r>
            <a:r>
              <a:rPr b="1" baseline="30000" lang="sv-SE"/>
              <a:t>3</a:t>
            </a:r>
            <a:r>
              <a:rPr b="1" lang="sv-SE"/>
              <a:t>*2</a:t>
            </a:r>
            <a:r>
              <a:rPr b="1" baseline="30000" lang="sv-SE"/>
              <a:t>3</a:t>
            </a:r>
            <a:r>
              <a:rPr b="1" lang="sv-SE"/>
              <a:t>*3</a:t>
            </a:r>
            <a:r>
              <a:rPr b="1" baseline="30000" lang="sv-SE"/>
              <a:t>4</a:t>
            </a:r>
            <a:r>
              <a:rPr b="1" lang="sv-SE"/>
              <a:t>) =  662</a:t>
            </a:r>
            <a:endParaRPr b="1"/>
          </a:p>
        </p:txBody>
      </p:sp>
      <p:sp>
        <p:nvSpPr>
          <p:cNvPr id="303" name="Google Shape;303;p36"/>
          <p:cNvSpPr/>
          <p:nvPr/>
        </p:nvSpPr>
        <p:spPr>
          <a:xfrm>
            <a:off x="290000" y="448075"/>
            <a:ext cx="87978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8 (error cases) + 6 (single cases) + (1</a:t>
            </a:r>
            <a:r>
              <a:rPr b="1" baseline="30000" lang="sv-SE"/>
              <a:t>7</a:t>
            </a:r>
            <a:r>
              <a:rPr b="1" lang="sv-SE"/>
              <a:t>*2</a:t>
            </a:r>
            <a:r>
              <a:rPr b="1" baseline="30000" lang="sv-SE"/>
              <a:t>1</a:t>
            </a:r>
            <a:r>
              <a:rPr b="1" lang="sv-SE"/>
              <a:t>*3</a:t>
            </a:r>
            <a:r>
              <a:rPr b="1" baseline="30000" lang="sv-SE"/>
              <a:t>2</a:t>
            </a:r>
            <a:r>
              <a:rPr b="1" lang="sv-SE"/>
              <a:t>) (RSMANY = true/OSMANY = true) + (1</a:t>
            </a:r>
            <a:r>
              <a:rPr b="1" baseline="30000" lang="sv-SE"/>
              <a:t>5</a:t>
            </a:r>
            <a:r>
              <a:rPr b="1" lang="sv-SE"/>
              <a:t>*2</a:t>
            </a:r>
            <a:r>
              <a:rPr b="1" baseline="30000" lang="sv-SE"/>
              <a:t>3</a:t>
            </a:r>
            <a:r>
              <a:rPr b="1" lang="sv-SE"/>
              <a:t>*3</a:t>
            </a:r>
            <a:r>
              <a:rPr b="1" baseline="30000" lang="sv-SE"/>
              <a:t>2</a:t>
            </a:r>
            <a:r>
              <a:rPr b="1" lang="sv-SE"/>
              <a:t>) (false/true)  + (1</a:t>
            </a:r>
            <a:r>
              <a:rPr b="1" baseline="30000" lang="sv-SE"/>
              <a:t>5</a:t>
            </a:r>
            <a:r>
              <a:rPr b="1" lang="sv-SE"/>
              <a:t>*2</a:t>
            </a:r>
            <a:r>
              <a:rPr b="1" baseline="30000" lang="sv-SE"/>
              <a:t>3</a:t>
            </a:r>
            <a:r>
              <a:rPr b="1" lang="sv-SE"/>
              <a:t>*3</a:t>
            </a:r>
            <a:r>
              <a:rPr b="1" baseline="30000" lang="sv-SE"/>
              <a:t>2</a:t>
            </a:r>
            <a:r>
              <a:rPr b="1" lang="sv-SE"/>
              <a:t>) (true/false) + (1</a:t>
            </a:r>
            <a:r>
              <a:rPr b="1" baseline="30000" lang="sv-SE"/>
              <a:t>3</a:t>
            </a:r>
            <a:r>
              <a:rPr b="1" lang="sv-SE"/>
              <a:t>*2</a:t>
            </a:r>
            <a:r>
              <a:rPr b="1" baseline="30000" lang="sv-SE"/>
              <a:t>5</a:t>
            </a:r>
            <a:r>
              <a:rPr b="1" lang="sv-SE"/>
              <a:t>*3</a:t>
            </a:r>
            <a:r>
              <a:rPr b="1" baseline="30000" lang="sv-SE"/>
              <a:t>2</a:t>
            </a:r>
            <a:r>
              <a:rPr b="1" lang="sv-SE"/>
              <a:t>) (false/false) = 464 test specifications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par>
                                <p:cTn fill="hold" nodeType="with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
                                        <p:tgtEl>
                                          <p:spTgt spid="303"/>
                                        </p:tgtEl>
                                      </p:cBhvr>
                                    </p:animEffect>
                                  </p:childTnLst>
                                </p:cTn>
                              </p:par>
                              <p:par>
                                <p:cTn fill="hold" nodeType="withEffect" presetClass="exit" presetID="10" presetSubtype="0">
                                  <p:stCondLst>
                                    <p:cond delay="0"/>
                                  </p:stCondLst>
                                  <p:childTnLst>
                                    <p:animEffect filter="fade" transition="out">
                                      <p:cBhvr>
                                        <p:cTn dur="1"/>
                                        <p:tgtEl>
                                          <p:spTgt spid="299"/>
                                        </p:tgtEl>
                                      </p:cBhvr>
                                    </p:animEffect>
                                    <p:set>
                                      <p:cBhvr>
                                        <p:cTn dur="1" fill="hold">
                                          <p:stCondLst>
                                            <p:cond delay="0"/>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09" name="Google Shape;30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p:txBody>
      </p:sp>
      <p:sp>
        <p:nvSpPr>
          <p:cNvPr id="310" name="Google Shape;31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37"/>
          <p:cNvSpPr/>
          <p:nvPr/>
        </p:nvSpPr>
        <p:spPr>
          <a:xfrm>
            <a:off x="6224675" y="604175"/>
            <a:ext cx="2528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https://bit.ly/31i2YcK</a:t>
            </a:r>
            <a:r>
              <a:rPr b="1" lang="sv-SE" sz="1800"/>
              <a:t> </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17" name="Google Shape;31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18" name="Google Shape;31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38"/>
          <p:cNvSpPr/>
          <p:nvPr/>
        </p:nvSpPr>
        <p:spPr>
          <a:xfrm>
            <a:off x="6224675" y="604175"/>
            <a:ext cx="2528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https://bit.ly/31i2YcK</a:t>
            </a:r>
            <a:r>
              <a:rPr b="1" lang="sv-SE" sz="1800"/>
              <a:t> </a:t>
            </a:r>
            <a:endParaRPr b="1"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25" name="Google Shape;325;p39"/>
          <p:cNvSpPr txBox="1"/>
          <p:nvPr>
            <p:ph idx="1" type="body"/>
          </p:nvPr>
        </p:nvSpPr>
        <p:spPr>
          <a:xfrm>
            <a:off x="468900" y="1282400"/>
            <a:ext cx="42918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26" name="Google Shape;326;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7" name="Google Shape;327;p39"/>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28" name="Google Shape;328;p39"/>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34" name="Google Shape;334;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5" name="Google Shape;335;p40"/>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36" name="Google Shape;336;p40"/>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37" name="Google Shape;337;p40"/>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38" name="Google Shape;338;p40"/>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39" name="Google Shape;339;p40"/>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40" name="Google Shape;340;p40"/>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41" name="Google Shape;341;p40"/>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42" name="Google Shape;342;p40"/>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43" name="Google Shape;343;p40"/>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44" name="Google Shape;344;p40"/>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8" name="Google Shape;98;p1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99" name="Google Shape;99;p1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May end up with thousands of test specifications.</a:t>
            </a:r>
            <a:endParaRPr b="1"/>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SzPts val="2600"/>
              <a:buChar char="•"/>
            </a:pPr>
            <a:r>
              <a:rPr b="1" lang="sv-SE"/>
              <a:t>Identify the important interactions.</a:t>
            </a:r>
            <a:endParaRPr b="1"/>
          </a:p>
        </p:txBody>
      </p:sp>
      <p:pic>
        <p:nvPicPr>
          <p:cNvPr id="100" name="Google Shape;100;p1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Constraints</a:t>
            </a:r>
            <a:endParaRPr/>
          </a:p>
        </p:txBody>
      </p:sp>
      <p:sp>
        <p:nvSpPr>
          <p:cNvPr id="350" name="Google Shape;35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1" name="Google Shape;351;p41"/>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52" name="Google Shape;352;p41"/>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53" name="Google Shape;353;p41"/>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54" name="Google Shape;354;p41"/>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55" name="Google Shape;355;p41"/>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56" name="Google Shape;356;p41"/>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57" name="Google Shape;357;p41"/>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58" name="Google Shape;358;p41"/>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59" name="Google Shape;359;p41"/>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 (1</a:t>
            </a:r>
            <a:r>
              <a:rPr b="1" baseline="30000" lang="sv-SE" sz="2000"/>
              <a:t>4</a:t>
            </a:r>
            <a:r>
              <a:rPr b="1" lang="sv-SE" sz="2000"/>
              <a:t>*2</a:t>
            </a:r>
            <a:r>
              <a:rPr b="1" baseline="30000" lang="sv-SE" sz="2000"/>
              <a:t>2</a:t>
            </a:r>
            <a:r>
              <a:rPr b="1" lang="sv-SE" sz="2000"/>
              <a:t>) (quoted = false) = 18</a:t>
            </a:r>
            <a:endParaRPr b="1" sz="2000"/>
          </a:p>
        </p:txBody>
      </p:sp>
      <p:sp>
        <p:nvSpPr>
          <p:cNvPr id="360" name="Google Shape;360;p41"/>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1" name="Google Shape;361;p41"/>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362" name="Google Shape;362;p41"/>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363" name="Google Shape;363;p41"/>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7" name="Google Shape;377;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4" name="Google Shape;384;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385" name="Google Shape;385;p44"/>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No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386" name="Google Shape;386;p44"/>
          <p:cNvGraphicFramePr/>
          <p:nvPr/>
        </p:nvGraphicFramePr>
        <p:xfrm>
          <a:off x="468900" y="1282400"/>
          <a:ext cx="3000000" cy="3000000"/>
        </p:xfrm>
        <a:graphic>
          <a:graphicData uri="http://schemas.openxmlformats.org/drawingml/2006/table">
            <a:tbl>
              <a:tblPr>
                <a:noFill/>
                <a:tableStyleId>{F083274D-966C-4B2D-9267-3ECCCD0AC313}</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394" name="Google Shape;39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k-way interactions (k &lt; N).</a:t>
            </a:r>
            <a:endParaRPr/>
          </a:p>
          <a:p>
            <a:pPr indent="-368300" lvl="1" marL="914400" rtl="0" algn="l">
              <a:spcBef>
                <a:spcPts val="500"/>
              </a:spcBef>
              <a:spcAft>
                <a:spcPts val="0"/>
              </a:spcAft>
              <a:buSzPts val="2200"/>
              <a:buChar char="•"/>
            </a:pPr>
            <a:r>
              <a:rPr lang="sv-SE"/>
              <a:t>Typically </a:t>
            </a:r>
            <a:r>
              <a:rPr b="1" lang="sv-SE"/>
              <a:t>2-way (pairwise)</a:t>
            </a:r>
            <a:r>
              <a:rPr lang="sv-SE"/>
              <a:t> or 3-way.</a:t>
            </a:r>
            <a:endParaRPr/>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combinations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pairs in 16 tests.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02" name="Google Shape;402;p46"/>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03" name="Google Shape;403;p46"/>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04" name="Google Shape;404;p46"/>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1" name="Google Shape;411;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12" name="Google Shape;412;p47"/>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13" name="Google Shape;413;p47"/>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14" name="Google Shape;414;p47"/>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15" name="Google Shape;415;p47"/>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par>
                                <p:cTn fill="hold" nodeType="withEffect" presetClass="exit" presetID="10" presetSubtype="0">
                                  <p:stCondLst>
                                    <p:cond delay="0"/>
                                  </p:stCondLst>
                                  <p:childTnLst>
                                    <p:animEffect filter="fade" transition="out">
                                      <p:cBhvr>
                                        <p:cTn dur="1"/>
                                        <p:tgtEl>
                                          <p:spTgt spid="412"/>
                                        </p:tgtEl>
                                      </p:cBhvr>
                                    </p:animEffect>
                                    <p:set>
                                      <p:cBhvr>
                                        <p:cTn dur="1" fill="hold">
                                          <p:stCondLst>
                                            <p:cond delay="0"/>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2" name="Google Shape;422;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23" name="Google Shape;423;p48"/>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K-way combinations. </a:t>
            </a:r>
            <a:endParaRPr/>
          </a:p>
          <a:p>
            <a:pPr indent="-342900" lvl="2" marL="1371600" rtl="0" algn="l">
              <a:spcBef>
                <a:spcPts val="500"/>
              </a:spcBef>
              <a:spcAft>
                <a:spcPts val="0"/>
              </a:spcAft>
              <a:buSzPts val="1800"/>
              <a:buChar char="•"/>
            </a:pPr>
            <a:r>
              <a:rPr lang="sv-SE"/>
              <a:t>(2-way here).</a:t>
            </a:r>
            <a:endParaRPr/>
          </a:p>
          <a:p>
            <a:pPr indent="-368300" lvl="1" marL="914400" rtl="0" algn="l">
              <a:spcBef>
                <a:spcPts val="500"/>
              </a:spcBef>
              <a:spcAft>
                <a:spcPts val="0"/>
              </a:spcAft>
              <a:buSzPts val="2200"/>
              <a:buChar char="•"/>
            </a:pPr>
            <a:r>
              <a:rPr lang="sv-SE"/>
              <a:t>Cover in 6 test specifications.</a:t>
            </a:r>
            <a:endParaRPr/>
          </a:p>
        </p:txBody>
      </p:sp>
      <p:pic>
        <p:nvPicPr>
          <p:cNvPr id="424" name="Google Shape;424;p48"/>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1" name="Google Shape;431;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32" name="Google Shape;432;p49"/>
          <p:cNvGraphicFramePr/>
          <p:nvPr/>
        </p:nvGraphicFramePr>
        <p:xfrm>
          <a:off x="386925" y="1229875"/>
          <a:ext cx="3000000" cy="3000000"/>
        </p:xfrm>
        <a:graphic>
          <a:graphicData uri="http://schemas.openxmlformats.org/drawingml/2006/table">
            <a:tbl>
              <a:tblPr>
                <a:noFill/>
                <a:tableStyleId>{F083274D-966C-4B2D-9267-3ECCCD0AC313}</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33" name="Google Shape;433;p49"/>
          <p:cNvGraphicFramePr/>
          <p:nvPr/>
        </p:nvGraphicFramePr>
        <p:xfrm>
          <a:off x="2253750" y="1282388"/>
          <a:ext cx="3000000" cy="3000000"/>
        </p:xfrm>
        <a:graphic>
          <a:graphicData uri="http://schemas.openxmlformats.org/drawingml/2006/table">
            <a:tbl>
              <a:tblPr>
                <a:noFill/>
                <a:tableStyleId>{F083274D-966C-4B2D-9267-3ECCCD0AC313}</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34" name="Google Shape;434;p49"/>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35" name="Google Shape;435;p49"/>
          <p:cNvGraphicFramePr/>
          <p:nvPr/>
        </p:nvGraphicFramePr>
        <p:xfrm>
          <a:off x="4907700" y="1282400"/>
          <a:ext cx="3000000" cy="3000000"/>
        </p:xfrm>
        <a:graphic>
          <a:graphicData uri="http://schemas.openxmlformats.org/drawingml/2006/table">
            <a:tbl>
              <a:tblPr>
                <a:noFill/>
                <a:tableStyleId>{F083274D-966C-4B2D-9267-3ECCCD0AC313}</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2" name="Google Shape;442;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43" name="Google Shape;443;p50"/>
          <p:cNvGraphicFramePr/>
          <p:nvPr/>
        </p:nvGraphicFramePr>
        <p:xfrm>
          <a:off x="151275" y="1210675"/>
          <a:ext cx="3000000" cy="3000000"/>
        </p:xfrm>
        <a:graphic>
          <a:graphicData uri="http://schemas.openxmlformats.org/drawingml/2006/table">
            <a:tbl>
              <a:tblPr>
                <a:noFill/>
                <a:tableStyleId>{F083274D-966C-4B2D-9267-3ECCCD0AC313}</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44" name="Google Shape;444;p50"/>
          <p:cNvGraphicFramePr/>
          <p:nvPr/>
        </p:nvGraphicFramePr>
        <p:xfrm>
          <a:off x="3319325" y="-34987"/>
          <a:ext cx="3000000" cy="3000000"/>
        </p:xfrm>
        <a:graphic>
          <a:graphicData uri="http://schemas.openxmlformats.org/drawingml/2006/table">
            <a:tbl>
              <a:tblPr>
                <a:noFill/>
                <a:tableStyleId>{F083274D-966C-4B2D-9267-3ECCCD0AC313}</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45" name="Google Shape;445;p50"/>
          <p:cNvGraphicFramePr/>
          <p:nvPr/>
        </p:nvGraphicFramePr>
        <p:xfrm>
          <a:off x="5273625" y="-34987"/>
          <a:ext cx="3000000" cy="3000000"/>
        </p:xfrm>
        <a:graphic>
          <a:graphicData uri="http://schemas.openxmlformats.org/drawingml/2006/table">
            <a:tbl>
              <a:tblPr>
                <a:noFill/>
                <a:tableStyleId>{F083274D-966C-4B2D-9267-3ECCCD0AC313}</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46" name="Google Shape;446;p50"/>
          <p:cNvGraphicFramePr/>
          <p:nvPr/>
        </p:nvGraphicFramePr>
        <p:xfrm>
          <a:off x="6431625" y="-34987"/>
          <a:ext cx="3000000" cy="3000000"/>
        </p:xfrm>
        <a:graphic>
          <a:graphicData uri="http://schemas.openxmlformats.org/drawingml/2006/table">
            <a:tbl>
              <a:tblPr>
                <a:noFill/>
                <a:tableStyleId>{F083274D-966C-4B2D-9267-3ECCCD0AC313}</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47" name="Google Shape;447;p50"/>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48" name="Google Shape;448;p50"/>
          <p:cNvGraphicFramePr/>
          <p:nvPr/>
        </p:nvGraphicFramePr>
        <p:xfrm>
          <a:off x="7589625" y="-34987"/>
          <a:ext cx="3000000" cy="3000000"/>
        </p:xfrm>
        <a:graphic>
          <a:graphicData uri="http://schemas.openxmlformats.org/drawingml/2006/table">
            <a:tbl>
              <a:tblPr>
                <a:noFill/>
                <a:tableStyleId>{F083274D-966C-4B2D-9267-3ECCCD0AC313}</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7" name="Google Shape;107;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8" name="Google Shape;108;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Examine</a:t>
            </a:r>
            <a:r>
              <a:rPr lang="sv-SE"/>
              <a:t> how feature interactions can create faults.</a:t>
            </a:r>
            <a:endParaRPr/>
          </a:p>
          <a:p>
            <a:pPr indent="-393700" lvl="0" marL="457200" rtl="0" algn="l">
              <a:spcBef>
                <a:spcPts val="1000"/>
              </a:spcBef>
              <a:spcAft>
                <a:spcPts val="0"/>
              </a:spcAft>
              <a:buSzPts val="2600"/>
              <a:buChar char="•"/>
            </a:pPr>
            <a:r>
              <a:rPr lang="sv-SE"/>
              <a:t>Examine </a:t>
            </a:r>
            <a:r>
              <a:rPr b="1" lang="sv-SE"/>
              <a:t>how to select system tests</a:t>
            </a:r>
            <a:r>
              <a:rPr lang="sv-SE"/>
              <a:t> to increase likelihood of detecting interaction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5" name="Google Shape;455;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a:t>
            </a:r>
            <a:endParaRPr/>
          </a:p>
        </p:txBody>
      </p:sp>
      <p:sp>
        <p:nvSpPr>
          <p:cNvPr id="456" name="Google Shape;456;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Remove all ERROR/SINGLE cases before CIT.</a:t>
            </a:r>
            <a:endParaRPr/>
          </a:p>
          <a:p>
            <a:pPr indent="-368300" lvl="1" marL="914400" rtl="0" algn="l">
              <a:spcBef>
                <a:spcPts val="500"/>
              </a:spcBef>
              <a:spcAft>
                <a:spcPts val="0"/>
              </a:spcAft>
              <a:buSzPts val="2200"/>
              <a:buChar char="•"/>
            </a:pPr>
            <a:r>
              <a:rPr lang="sv-SE"/>
              <a:t>Error output, one-time corner cases</a:t>
            </a:r>
            <a:endParaRPr/>
          </a:p>
          <a:p>
            <a:pPr indent="-393700" lvl="0" marL="457200" rtl="0" algn="l">
              <a:spcBef>
                <a:spcPts val="1000"/>
              </a:spcBef>
              <a:spcAft>
                <a:spcPts val="0"/>
              </a:spcAft>
              <a:buSzPts val="2600"/>
              <a:buChar char="•"/>
            </a:pPr>
            <a:r>
              <a:rPr lang="sv-SE"/>
              <a:t>Constraints on value combinations specified:</a:t>
            </a:r>
            <a:endParaRPr/>
          </a:p>
          <a:p>
            <a:pPr indent="-368300" lvl="1" marL="914400" rtl="0" algn="l">
              <a:spcBef>
                <a:spcPts val="500"/>
              </a:spcBef>
              <a:spcAft>
                <a:spcPts val="0"/>
              </a:spcAft>
              <a:buSzPts val="2200"/>
              <a:buChar char="•"/>
            </a:pPr>
            <a:r>
              <a:rPr lang="sv-SE"/>
              <a:t>OMIT(Text-Only, *, *, Full Size, *) </a:t>
            </a:r>
            <a:endParaRPr/>
          </a:p>
          <a:p>
            <a:pPr indent="-368300" lvl="1" marL="914400" rtl="0" algn="l">
              <a:spcBef>
                <a:spcPts val="500"/>
              </a:spcBef>
              <a:spcAft>
                <a:spcPts val="0"/>
              </a:spcAft>
              <a:buSzPts val="2200"/>
              <a:buChar char="•"/>
            </a:pPr>
            <a:r>
              <a:rPr lang="sv-SE"/>
              <a:t>OMIT(*, *, *, Full Size, Minimal)</a:t>
            </a:r>
            <a:endParaRPr/>
          </a:p>
          <a:p>
            <a:pPr indent="-393700" lvl="0" marL="457200" rtl="0" algn="l">
              <a:spcBef>
                <a:spcPts val="1000"/>
              </a:spcBef>
              <a:spcAft>
                <a:spcPts val="0"/>
              </a:spcAft>
              <a:buSzPts val="2600"/>
              <a:buChar char="•"/>
            </a:pPr>
            <a:r>
              <a:rPr lang="sv-SE"/>
              <a:t>Further reduces number of test specifications.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3" name="Google Shape;46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464" name="Google Shape;464;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472" name="Google Shape;472;p53"/>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473" name="Google Shape;473;p53"/>
          <p:cNvGraphicFramePr/>
          <p:nvPr/>
        </p:nvGraphicFramePr>
        <p:xfrm>
          <a:off x="1781550" y="1301450"/>
          <a:ext cx="3000000" cy="3000000"/>
        </p:xfrm>
        <a:graphic>
          <a:graphicData uri="http://schemas.openxmlformats.org/drawingml/2006/table">
            <a:tbl>
              <a:tblPr>
                <a:noFill/>
                <a:tableStyleId>{1671B774-4792-41A9-B44C-31B067D81C96}</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474" name="Google Shape;474;p53"/>
          <p:cNvSpPr/>
          <p:nvPr/>
        </p:nvSpPr>
        <p:spPr>
          <a:xfrm>
            <a:off x="6455200" y="0"/>
            <a:ext cx="25602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https://bit.ly/3G2I00a</a:t>
            </a:r>
            <a:r>
              <a:rPr b="1" lang="sv-SE" sz="1800"/>
              <a:t> </a:t>
            </a:r>
            <a:endParaRPr b="1"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1" name="Google Shape;48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482" name="Google Shape;482;p54"/>
          <p:cNvGraphicFramePr/>
          <p:nvPr/>
        </p:nvGraphicFramePr>
        <p:xfrm>
          <a:off x="860300" y="1211875"/>
          <a:ext cx="3000000" cy="3000000"/>
        </p:xfrm>
        <a:graphic>
          <a:graphicData uri="http://schemas.openxmlformats.org/drawingml/2006/table">
            <a:tbl>
              <a:tblPr>
                <a:noFill/>
                <a:tableStyleId>{F083274D-966C-4B2D-9267-3ECCCD0AC313}</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483" name="Google Shape;483;p54"/>
          <p:cNvGraphicFramePr/>
          <p:nvPr/>
        </p:nvGraphicFramePr>
        <p:xfrm>
          <a:off x="3883050" y="1211875"/>
          <a:ext cx="3000000" cy="3000000"/>
        </p:xfrm>
        <a:graphic>
          <a:graphicData uri="http://schemas.openxmlformats.org/drawingml/2006/table">
            <a:tbl>
              <a:tblPr>
                <a:noFill/>
                <a:tableStyleId>{F083274D-966C-4B2D-9267-3ECCCD0AC313}</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4" name="Google Shape;484;p54"/>
          <p:cNvGraphicFramePr/>
          <p:nvPr/>
        </p:nvGraphicFramePr>
        <p:xfrm>
          <a:off x="4784875" y="1211850"/>
          <a:ext cx="3000000" cy="3000000"/>
        </p:xfrm>
        <a:graphic>
          <a:graphicData uri="http://schemas.openxmlformats.org/drawingml/2006/table">
            <a:tbl>
              <a:tblPr>
                <a:noFill/>
                <a:tableStyleId>{F083274D-966C-4B2D-9267-3ECCCD0AC313}</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485" name="Google Shape;485;p54"/>
          <p:cNvGraphicFramePr/>
          <p:nvPr/>
        </p:nvGraphicFramePr>
        <p:xfrm>
          <a:off x="5686700" y="1211875"/>
          <a:ext cx="3000000" cy="3000000"/>
        </p:xfrm>
        <a:graphic>
          <a:graphicData uri="http://schemas.openxmlformats.org/drawingml/2006/table">
            <a:tbl>
              <a:tblPr>
                <a:noFill/>
                <a:tableStyleId>{F083274D-966C-4B2D-9267-3ECCCD0AC313}</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6" name="Google Shape;486;p54"/>
          <p:cNvGraphicFramePr/>
          <p:nvPr/>
        </p:nvGraphicFramePr>
        <p:xfrm>
          <a:off x="6588525" y="1211850"/>
          <a:ext cx="3000000" cy="3000000"/>
        </p:xfrm>
        <a:graphic>
          <a:graphicData uri="http://schemas.openxmlformats.org/drawingml/2006/table">
            <a:tbl>
              <a:tblPr>
                <a:noFill/>
                <a:tableStyleId>{F083274D-966C-4B2D-9267-3ECCCD0AC313}</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487" name="Google Shape;487;p54"/>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88" name="Google Shape;488;p54"/>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89" name="Google Shape;489;p54"/>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495" name="Google Shape;495;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a:t>
            </a:r>
            <a:r>
              <a:rPr b="1" lang="sv-SE"/>
              <a:t>too many test specifications</a:t>
            </a:r>
            <a:r>
              <a:rPr lang="sv-SE"/>
              <a:t>.</a:t>
            </a:r>
            <a:endParaRPr/>
          </a:p>
          <a:p>
            <a:pPr indent="-393700" lvl="0" marL="457200" rtl="0" algn="l">
              <a:spcBef>
                <a:spcPts val="1000"/>
              </a:spcBef>
              <a:spcAft>
                <a:spcPts val="0"/>
              </a:spcAft>
              <a:buSzPts val="2600"/>
              <a:buChar char="•"/>
            </a:pPr>
            <a:r>
              <a:rPr lang="sv-SE"/>
              <a:t>Two methods that </a:t>
            </a:r>
            <a:r>
              <a:rPr b="1" lang="sv-SE"/>
              <a:t>identify important interactions</a:t>
            </a:r>
            <a:r>
              <a:rPr lang="sv-SE"/>
              <a:t>:</a:t>
            </a:r>
            <a:endParaRPr/>
          </a:p>
          <a:p>
            <a:pPr indent="-368300" lvl="1" marL="914400" rtl="0" algn="l">
              <a:spcBef>
                <a:spcPts val="500"/>
              </a:spcBef>
              <a:spcAft>
                <a:spcPts val="0"/>
              </a:spcAft>
              <a:buSzPts val="2200"/>
              <a:buChar char="•"/>
            </a:pPr>
            <a:r>
              <a:rPr b="1" lang="sv-SE"/>
              <a:t>Category-Partition Method: </a:t>
            </a:r>
            <a:r>
              <a:rPr lang="sv-SE"/>
              <a:t>Use constraints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pairs of input values.</a:t>
            </a:r>
            <a:endParaRPr/>
          </a:p>
        </p:txBody>
      </p:sp>
      <p:sp>
        <p:nvSpPr>
          <p:cNvPr id="496" name="Google Shape;49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02" name="Google Shape;502;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Automated test case generation using search/optimization.</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Due Sunday</a:t>
            </a:r>
            <a:endParaRPr/>
          </a:p>
          <a:p>
            <a:pPr indent="-368300" lvl="1" marL="914400" rtl="0" algn="l">
              <a:spcBef>
                <a:spcPts val="500"/>
              </a:spcBef>
              <a:spcAft>
                <a:spcPts val="0"/>
              </a:spcAft>
              <a:buSzPts val="2200"/>
              <a:buChar char="•"/>
            </a:pPr>
            <a:r>
              <a:rPr lang="sv-SE"/>
              <a:t>Modularity/Design Patterns</a:t>
            </a:r>
            <a:endParaRPr/>
          </a:p>
          <a:p>
            <a:pPr indent="-368300" lvl="1" marL="914400" rtl="0" algn="l">
              <a:spcBef>
                <a:spcPts val="500"/>
              </a:spcBef>
              <a:spcAft>
                <a:spcPts val="0"/>
              </a:spcAft>
              <a:buSzPts val="2200"/>
              <a:buChar char="•"/>
            </a:pPr>
            <a:r>
              <a:rPr lang="sv-SE"/>
              <a:t>Questions?</a:t>
            </a:r>
            <a:endParaRPr/>
          </a:p>
          <a:p>
            <a:pPr indent="0" lvl="0" marL="0" rtl="0" algn="l">
              <a:spcBef>
                <a:spcPts val="1000"/>
              </a:spcBef>
              <a:spcAft>
                <a:spcPts val="0"/>
              </a:spcAft>
              <a:buNone/>
            </a:pPr>
            <a:r>
              <a:t/>
            </a:r>
            <a:endParaRPr/>
          </a:p>
        </p:txBody>
      </p:sp>
      <p:sp>
        <p:nvSpPr>
          <p:cNvPr id="503" name="Google Shape;50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5" name="Google Shape;11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16" name="Google Shape;116;p1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should select tests that thoroughly test feature interactions.</a:t>
            </a:r>
            <a:endParaRPr b="1"/>
          </a:p>
        </p:txBody>
      </p:sp>
      <p:pic>
        <p:nvPicPr>
          <p:cNvPr id="117" name="Google Shape;117;p16"/>
          <p:cNvPicPr preferRelativeResize="0"/>
          <p:nvPr/>
        </p:nvPicPr>
        <p:blipFill>
          <a:blip r:embed="rId3">
            <a:alphaModFix/>
          </a:blip>
          <a:stretch>
            <a:fillRect/>
          </a:stretch>
        </p:blipFill>
        <p:spPr>
          <a:xfrm>
            <a:off x="5649341" y="501974"/>
            <a:ext cx="3457310" cy="4321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25" name="Google Shape;125;p1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Feature interactions</a:t>
            </a:r>
            <a:r>
              <a:rPr lang="sv-SE" sz="2400"/>
              <a:t> result from combining </a:t>
            </a:r>
            <a:r>
              <a:rPr b="1" lang="sv-SE" sz="2400"/>
              <a:t>values</a:t>
            </a:r>
            <a:r>
              <a:rPr lang="sv-SE" sz="2400"/>
              <a:t> of individual </a:t>
            </a:r>
            <a:r>
              <a:rPr b="1" lang="sv-SE" sz="2400"/>
              <a:t>choices</a:t>
            </a:r>
            <a:r>
              <a:rPr lang="sv-SE" sz="2400"/>
              <a:t>.</a:t>
            </a:r>
            <a:endParaRPr sz="2400"/>
          </a:p>
          <a:p>
            <a:pPr indent="-355600" lvl="1" marL="914400" rtl="0" algn="l">
              <a:spcBef>
                <a:spcPts val="500"/>
              </a:spcBef>
              <a:spcAft>
                <a:spcPts val="0"/>
              </a:spcAft>
              <a:buSzPts val="2000"/>
              <a:buChar char="•"/>
            </a:pPr>
            <a:r>
              <a:rPr b="1" lang="sv-SE" sz="2000"/>
              <a:t>Inadvertent</a:t>
            </a:r>
            <a:r>
              <a:rPr b="1" lang="sv-SE" sz="2000"/>
              <a:t> interactions</a:t>
            </a:r>
            <a:r>
              <a:rPr lang="sv-SE" sz="2000"/>
              <a:t>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inadvertent interactions.</a:t>
            </a:r>
            <a:endParaRPr sz="2400"/>
          </a:p>
        </p:txBody>
      </p:sp>
      <p:pic>
        <p:nvPicPr>
          <p:cNvPr id="126" name="Google Shape;126;p1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3" name="Google Shape;133;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34" name="Google Shape;134;p1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35" name="Google Shape;135;p1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2" name="Google Shape;142;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43" name="Google Shape;143;p1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a:t>
            </a:r>
            <a:r>
              <a:rPr lang="sv-SE"/>
              <a:t>independently</a:t>
            </a:r>
            <a:r>
              <a:rPr lang="sv-SE"/>
              <a:t>.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44" name="Google Shape;144;p1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1" name="Google Shape;15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pic>
        <p:nvPicPr>
          <p:cNvPr id="152" name="Google Shape;152;p2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53" name="Google Shape;153;p2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